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6" r:id="rId4"/>
    <p:sldId id="258" r:id="rId5"/>
    <p:sldId id="259" r:id="rId6"/>
    <p:sldId id="260" r:id="rId7"/>
    <p:sldId id="277" r:id="rId8"/>
    <p:sldId id="269" r:id="rId9"/>
    <p:sldId id="280" r:id="rId10"/>
    <p:sldId id="278" r:id="rId11"/>
    <p:sldId id="282" r:id="rId12"/>
    <p:sldId id="275" r:id="rId1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0271F-5CDD-4A95-BBC6-DFDFAA024773}" type="doc">
      <dgm:prSet loTypeId="urn:microsoft.com/office/officeart/2005/8/layout/vList3" loCatId="list" qsTypeId="urn:microsoft.com/office/officeart/2005/8/quickstyle/simple1" qsCatId="simple" csTypeId="urn:microsoft.com/office/officeart/2005/8/colors/accent1_2" csCatId="accent1" phldr="1"/>
      <dgm:spPr/>
    </dgm:pt>
    <dgm:pt modelId="{80A63027-9524-429C-9A36-42EC734F5834}">
      <dgm:prSet phldrT="[Testo]"/>
      <dgm:spPr/>
      <dgm:t>
        <a:bodyPr/>
        <a:lstStyle/>
        <a:p>
          <a:r>
            <a:rPr lang="it-IT" dirty="0" smtClean="0"/>
            <a:t>Digital and </a:t>
          </a:r>
          <a:r>
            <a:rPr lang="it-IT" dirty="0" err="1" smtClean="0"/>
            <a:t>innovation</a:t>
          </a:r>
          <a:endParaRPr lang="it-IT" dirty="0"/>
        </a:p>
      </dgm:t>
    </dgm:pt>
    <dgm:pt modelId="{6BE9C4C9-E5A4-4871-B3FC-2D62B3B46279}" type="parTrans" cxnId="{276BA692-6961-4667-9BB1-5D3975F9F4CF}">
      <dgm:prSet/>
      <dgm:spPr/>
      <dgm:t>
        <a:bodyPr/>
        <a:lstStyle/>
        <a:p>
          <a:endParaRPr lang="it-IT"/>
        </a:p>
      </dgm:t>
    </dgm:pt>
    <dgm:pt modelId="{A8AD4E73-5B3A-4EF9-973E-3CAF0D86D896}" type="sibTrans" cxnId="{276BA692-6961-4667-9BB1-5D3975F9F4CF}">
      <dgm:prSet/>
      <dgm:spPr/>
      <dgm:t>
        <a:bodyPr/>
        <a:lstStyle/>
        <a:p>
          <a:endParaRPr lang="it-IT"/>
        </a:p>
      </dgm:t>
    </dgm:pt>
    <dgm:pt modelId="{1E023234-C363-4B3A-83F0-66E461C86230}">
      <dgm:prSet phldrT="[Testo]"/>
      <dgm:spPr/>
      <dgm:t>
        <a:bodyPr/>
        <a:lstStyle/>
        <a:p>
          <a:r>
            <a:rPr lang="it-IT" dirty="0" smtClean="0"/>
            <a:t>Care for </a:t>
          </a:r>
          <a:r>
            <a:rPr lang="it-IT" dirty="0" err="1" smtClean="0"/>
            <a:t>people</a:t>
          </a:r>
          <a:endParaRPr lang="it-IT" dirty="0"/>
        </a:p>
      </dgm:t>
    </dgm:pt>
    <dgm:pt modelId="{7585C7F3-100A-4855-947B-080D3BB300A8}" type="parTrans" cxnId="{EC0EEF42-A62D-490B-8307-432BCBD5B193}">
      <dgm:prSet/>
      <dgm:spPr/>
      <dgm:t>
        <a:bodyPr/>
        <a:lstStyle/>
        <a:p>
          <a:endParaRPr lang="it-IT"/>
        </a:p>
      </dgm:t>
    </dgm:pt>
    <dgm:pt modelId="{0E7334A9-0E16-4F4C-AE73-EDEB309C39E9}" type="sibTrans" cxnId="{EC0EEF42-A62D-490B-8307-432BCBD5B193}">
      <dgm:prSet/>
      <dgm:spPr/>
      <dgm:t>
        <a:bodyPr/>
        <a:lstStyle/>
        <a:p>
          <a:endParaRPr lang="it-IT"/>
        </a:p>
      </dgm:t>
    </dgm:pt>
    <dgm:pt modelId="{F1C08CED-BB42-47C3-A7BF-68B4146D182A}">
      <dgm:prSet phldrT="[Testo]"/>
      <dgm:spPr/>
      <dgm:t>
        <a:bodyPr/>
        <a:lstStyle/>
        <a:p>
          <a:r>
            <a:rPr lang="it-IT" dirty="0" smtClean="0"/>
            <a:t>ESG (</a:t>
          </a:r>
          <a:r>
            <a:rPr lang="it-IT" dirty="0" err="1" smtClean="0"/>
            <a:t>Enviroment</a:t>
          </a:r>
          <a:r>
            <a:rPr lang="it-IT" dirty="0" smtClean="0"/>
            <a:t>, social, </a:t>
          </a:r>
          <a:r>
            <a:rPr lang="it-IT" dirty="0" err="1" smtClean="0"/>
            <a:t>governance</a:t>
          </a:r>
          <a:r>
            <a:rPr lang="it-IT" dirty="0" smtClean="0"/>
            <a:t>)</a:t>
          </a:r>
          <a:endParaRPr lang="it-IT" dirty="0"/>
        </a:p>
      </dgm:t>
    </dgm:pt>
    <dgm:pt modelId="{FCF43FA0-CA36-4054-887D-2E0C6F4C15B7}" type="parTrans" cxnId="{D6960C7A-763C-44CE-8AEC-33E19FD319EB}">
      <dgm:prSet/>
      <dgm:spPr/>
      <dgm:t>
        <a:bodyPr/>
        <a:lstStyle/>
        <a:p>
          <a:endParaRPr lang="it-IT"/>
        </a:p>
      </dgm:t>
    </dgm:pt>
    <dgm:pt modelId="{53934EBB-CB92-4369-A226-C4B3C46AE1E6}" type="sibTrans" cxnId="{D6960C7A-763C-44CE-8AEC-33E19FD319EB}">
      <dgm:prSet/>
      <dgm:spPr/>
      <dgm:t>
        <a:bodyPr/>
        <a:lstStyle/>
        <a:p>
          <a:endParaRPr lang="it-IT"/>
        </a:p>
      </dgm:t>
    </dgm:pt>
    <dgm:pt modelId="{39237303-D579-4165-ACB7-795FD190A4D3}" type="pres">
      <dgm:prSet presAssocID="{7240271F-5CDD-4A95-BBC6-DFDFAA024773}" presName="linearFlow" presStyleCnt="0">
        <dgm:presLayoutVars>
          <dgm:dir/>
          <dgm:resizeHandles val="exact"/>
        </dgm:presLayoutVars>
      </dgm:prSet>
      <dgm:spPr/>
    </dgm:pt>
    <dgm:pt modelId="{0D5C052D-BABA-4763-B5EF-92209AE70F67}" type="pres">
      <dgm:prSet presAssocID="{80A63027-9524-429C-9A36-42EC734F5834}" presName="composite" presStyleCnt="0"/>
      <dgm:spPr/>
    </dgm:pt>
    <dgm:pt modelId="{C9F5A047-CFF1-4B97-BCBC-A279CAC89F88}" type="pres">
      <dgm:prSet presAssocID="{80A63027-9524-429C-9A36-42EC734F5834}" presName="imgShp" presStyleLbl="fgImgPlace1" presStyleIdx="0" presStyleCnt="3"/>
      <dgm:spPr>
        <a:blipFill rotWithShape="1">
          <a:blip xmlns:r="http://schemas.openxmlformats.org/officeDocument/2006/relationships" r:embed="rId1"/>
          <a:stretch>
            <a:fillRect/>
          </a:stretch>
        </a:blipFill>
      </dgm:spPr>
    </dgm:pt>
    <dgm:pt modelId="{E22AB2EB-7F5E-433B-ABCC-C8179604C0A6}" type="pres">
      <dgm:prSet presAssocID="{80A63027-9524-429C-9A36-42EC734F5834}" presName="txShp" presStyleLbl="node1" presStyleIdx="0" presStyleCnt="3">
        <dgm:presLayoutVars>
          <dgm:bulletEnabled val="1"/>
        </dgm:presLayoutVars>
      </dgm:prSet>
      <dgm:spPr/>
      <dgm:t>
        <a:bodyPr/>
        <a:lstStyle/>
        <a:p>
          <a:endParaRPr lang="it-IT"/>
        </a:p>
      </dgm:t>
    </dgm:pt>
    <dgm:pt modelId="{770B7F5D-EDD8-45AE-9E0F-842866AC0164}" type="pres">
      <dgm:prSet presAssocID="{A8AD4E73-5B3A-4EF9-973E-3CAF0D86D896}" presName="spacing" presStyleCnt="0"/>
      <dgm:spPr/>
    </dgm:pt>
    <dgm:pt modelId="{1AB0283E-980E-4326-ACE5-5869B483C769}" type="pres">
      <dgm:prSet presAssocID="{1E023234-C363-4B3A-83F0-66E461C86230}" presName="composite" presStyleCnt="0"/>
      <dgm:spPr/>
    </dgm:pt>
    <dgm:pt modelId="{E48B09EB-810B-4125-B595-76863AFD773F}" type="pres">
      <dgm:prSet presAssocID="{1E023234-C363-4B3A-83F0-66E461C86230}" presName="imgShp" presStyleLbl="fgImgPlace1" presStyleIdx="1" presStyleCnt="3"/>
      <dgm:spPr>
        <a:blipFill rotWithShape="1">
          <a:blip xmlns:r="http://schemas.openxmlformats.org/officeDocument/2006/relationships" r:embed="rId2"/>
          <a:stretch>
            <a:fillRect/>
          </a:stretch>
        </a:blipFill>
      </dgm:spPr>
    </dgm:pt>
    <dgm:pt modelId="{0A8DFEE4-E4EF-4F10-9F02-16641531992D}" type="pres">
      <dgm:prSet presAssocID="{1E023234-C363-4B3A-83F0-66E461C86230}" presName="txShp" presStyleLbl="node1" presStyleIdx="1" presStyleCnt="3">
        <dgm:presLayoutVars>
          <dgm:bulletEnabled val="1"/>
        </dgm:presLayoutVars>
      </dgm:prSet>
      <dgm:spPr/>
      <dgm:t>
        <a:bodyPr/>
        <a:lstStyle/>
        <a:p>
          <a:endParaRPr lang="it-IT"/>
        </a:p>
      </dgm:t>
    </dgm:pt>
    <dgm:pt modelId="{5C6CB324-12C7-4983-A4D0-ECAC402976B4}" type="pres">
      <dgm:prSet presAssocID="{0E7334A9-0E16-4F4C-AE73-EDEB309C39E9}" presName="spacing" presStyleCnt="0"/>
      <dgm:spPr/>
    </dgm:pt>
    <dgm:pt modelId="{E383B95C-A426-413C-A3A1-69001C30658D}" type="pres">
      <dgm:prSet presAssocID="{F1C08CED-BB42-47C3-A7BF-68B4146D182A}" presName="composite" presStyleCnt="0"/>
      <dgm:spPr/>
    </dgm:pt>
    <dgm:pt modelId="{38EEED09-F3B2-4C32-BAFC-AAF1AEC4A826}" type="pres">
      <dgm:prSet presAssocID="{F1C08CED-BB42-47C3-A7BF-68B4146D182A}" presName="imgShp" presStyleLbl="fgImgPlace1" presStyleIdx="2" presStyleCnt="3"/>
      <dgm:spPr>
        <a:blipFill rotWithShape="1">
          <a:blip xmlns:r="http://schemas.openxmlformats.org/officeDocument/2006/relationships" r:embed="rId3"/>
          <a:stretch>
            <a:fillRect/>
          </a:stretch>
        </a:blipFill>
      </dgm:spPr>
    </dgm:pt>
    <dgm:pt modelId="{C7D466EC-C03F-400F-AE97-4E0870860187}" type="pres">
      <dgm:prSet presAssocID="{F1C08CED-BB42-47C3-A7BF-68B4146D182A}" presName="txShp" presStyleLbl="node1" presStyleIdx="2" presStyleCnt="3">
        <dgm:presLayoutVars>
          <dgm:bulletEnabled val="1"/>
        </dgm:presLayoutVars>
      </dgm:prSet>
      <dgm:spPr/>
      <dgm:t>
        <a:bodyPr/>
        <a:lstStyle/>
        <a:p>
          <a:endParaRPr lang="it-IT"/>
        </a:p>
      </dgm:t>
    </dgm:pt>
  </dgm:ptLst>
  <dgm:cxnLst>
    <dgm:cxn modelId="{D6960C7A-763C-44CE-8AEC-33E19FD319EB}" srcId="{7240271F-5CDD-4A95-BBC6-DFDFAA024773}" destId="{F1C08CED-BB42-47C3-A7BF-68B4146D182A}" srcOrd="2" destOrd="0" parTransId="{FCF43FA0-CA36-4054-887D-2E0C6F4C15B7}" sibTransId="{53934EBB-CB92-4369-A226-C4B3C46AE1E6}"/>
    <dgm:cxn modelId="{33C43EFB-70C7-44EC-91C5-6A1C096FA873}" type="presOf" srcId="{1E023234-C363-4B3A-83F0-66E461C86230}" destId="{0A8DFEE4-E4EF-4F10-9F02-16641531992D}" srcOrd="0" destOrd="0" presId="urn:microsoft.com/office/officeart/2005/8/layout/vList3"/>
    <dgm:cxn modelId="{05FA45F1-0F58-47E3-947A-7B18CA60A514}" type="presOf" srcId="{80A63027-9524-429C-9A36-42EC734F5834}" destId="{E22AB2EB-7F5E-433B-ABCC-C8179604C0A6}" srcOrd="0" destOrd="0" presId="urn:microsoft.com/office/officeart/2005/8/layout/vList3"/>
    <dgm:cxn modelId="{CE2A0C5E-56A4-4CB8-B438-2166E8174EEA}" type="presOf" srcId="{F1C08CED-BB42-47C3-A7BF-68B4146D182A}" destId="{C7D466EC-C03F-400F-AE97-4E0870860187}" srcOrd="0" destOrd="0" presId="urn:microsoft.com/office/officeart/2005/8/layout/vList3"/>
    <dgm:cxn modelId="{276BA692-6961-4667-9BB1-5D3975F9F4CF}" srcId="{7240271F-5CDD-4A95-BBC6-DFDFAA024773}" destId="{80A63027-9524-429C-9A36-42EC734F5834}" srcOrd="0" destOrd="0" parTransId="{6BE9C4C9-E5A4-4871-B3FC-2D62B3B46279}" sibTransId="{A8AD4E73-5B3A-4EF9-973E-3CAF0D86D896}"/>
    <dgm:cxn modelId="{CE23F68E-AA0B-40BE-8035-79E2CC23CE8A}" type="presOf" srcId="{7240271F-5CDD-4A95-BBC6-DFDFAA024773}" destId="{39237303-D579-4165-ACB7-795FD190A4D3}" srcOrd="0" destOrd="0" presId="urn:microsoft.com/office/officeart/2005/8/layout/vList3"/>
    <dgm:cxn modelId="{EC0EEF42-A62D-490B-8307-432BCBD5B193}" srcId="{7240271F-5CDD-4A95-BBC6-DFDFAA024773}" destId="{1E023234-C363-4B3A-83F0-66E461C86230}" srcOrd="1" destOrd="0" parTransId="{7585C7F3-100A-4855-947B-080D3BB300A8}" sibTransId="{0E7334A9-0E16-4F4C-AE73-EDEB309C39E9}"/>
    <dgm:cxn modelId="{6A8AB187-913C-44F7-AA36-E9CFF4350D98}" type="presParOf" srcId="{39237303-D579-4165-ACB7-795FD190A4D3}" destId="{0D5C052D-BABA-4763-B5EF-92209AE70F67}" srcOrd="0" destOrd="0" presId="urn:microsoft.com/office/officeart/2005/8/layout/vList3"/>
    <dgm:cxn modelId="{EA59C4F0-7217-46E3-9227-A431CB798AC3}" type="presParOf" srcId="{0D5C052D-BABA-4763-B5EF-92209AE70F67}" destId="{C9F5A047-CFF1-4B97-BCBC-A279CAC89F88}" srcOrd="0" destOrd="0" presId="urn:microsoft.com/office/officeart/2005/8/layout/vList3"/>
    <dgm:cxn modelId="{CDD34575-8A7B-4678-A889-E7033D030A31}" type="presParOf" srcId="{0D5C052D-BABA-4763-B5EF-92209AE70F67}" destId="{E22AB2EB-7F5E-433B-ABCC-C8179604C0A6}" srcOrd="1" destOrd="0" presId="urn:microsoft.com/office/officeart/2005/8/layout/vList3"/>
    <dgm:cxn modelId="{E799B357-6B17-4A1A-8A01-6C4560A6A8E1}" type="presParOf" srcId="{39237303-D579-4165-ACB7-795FD190A4D3}" destId="{770B7F5D-EDD8-45AE-9E0F-842866AC0164}" srcOrd="1" destOrd="0" presId="urn:microsoft.com/office/officeart/2005/8/layout/vList3"/>
    <dgm:cxn modelId="{1D5F63E6-62E5-4E37-9791-1CB137BC3497}" type="presParOf" srcId="{39237303-D579-4165-ACB7-795FD190A4D3}" destId="{1AB0283E-980E-4326-ACE5-5869B483C769}" srcOrd="2" destOrd="0" presId="urn:microsoft.com/office/officeart/2005/8/layout/vList3"/>
    <dgm:cxn modelId="{D00EC522-6128-4BEF-B5A3-FAAC69E5B5F9}" type="presParOf" srcId="{1AB0283E-980E-4326-ACE5-5869B483C769}" destId="{E48B09EB-810B-4125-B595-76863AFD773F}" srcOrd="0" destOrd="0" presId="urn:microsoft.com/office/officeart/2005/8/layout/vList3"/>
    <dgm:cxn modelId="{31B1C183-0D70-42F8-8AE3-2F62B4DB1627}" type="presParOf" srcId="{1AB0283E-980E-4326-ACE5-5869B483C769}" destId="{0A8DFEE4-E4EF-4F10-9F02-16641531992D}" srcOrd="1" destOrd="0" presId="urn:microsoft.com/office/officeart/2005/8/layout/vList3"/>
    <dgm:cxn modelId="{6EE1C71C-8D6A-4927-B15E-9B0125A2658C}" type="presParOf" srcId="{39237303-D579-4165-ACB7-795FD190A4D3}" destId="{5C6CB324-12C7-4983-A4D0-ECAC402976B4}" srcOrd="3" destOrd="0" presId="urn:microsoft.com/office/officeart/2005/8/layout/vList3"/>
    <dgm:cxn modelId="{8D3A6AFF-8842-40CC-A52C-A8267F250EEC}" type="presParOf" srcId="{39237303-D579-4165-ACB7-795FD190A4D3}" destId="{E383B95C-A426-413C-A3A1-69001C30658D}" srcOrd="4" destOrd="0" presId="urn:microsoft.com/office/officeart/2005/8/layout/vList3"/>
    <dgm:cxn modelId="{FC6D2BA5-E8CF-41FB-982F-A80F2F0566E1}" type="presParOf" srcId="{E383B95C-A426-413C-A3A1-69001C30658D}" destId="{38EEED09-F3B2-4C32-BAFC-AAF1AEC4A826}" srcOrd="0" destOrd="0" presId="urn:microsoft.com/office/officeart/2005/8/layout/vList3"/>
    <dgm:cxn modelId="{31828C66-766B-44EE-85AE-102D6909A350}" type="presParOf" srcId="{E383B95C-A426-413C-A3A1-69001C30658D}" destId="{C7D466EC-C03F-400F-AE97-4E08708601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623F4-CEDF-4537-8D9F-A41AC19A860A}" type="doc">
      <dgm:prSet loTypeId="urn:microsoft.com/office/officeart/2005/8/layout/venn1" loCatId="relationship" qsTypeId="urn:microsoft.com/office/officeart/2005/8/quickstyle/simple4" qsCatId="simple" csTypeId="urn:microsoft.com/office/officeart/2005/8/colors/colorful3" csCatId="colorful" phldr="1"/>
      <dgm:spPr/>
    </dgm:pt>
    <dgm:pt modelId="{D601FCF7-9FC0-4AA1-9DDB-F277B4E726C2}">
      <dgm:prSet phldrT="[Testo]"/>
      <dgm:spPr/>
      <dgm:t>
        <a:bodyPr/>
        <a:lstStyle/>
        <a:p>
          <a:r>
            <a:rPr lang="it-IT" dirty="0" smtClean="0"/>
            <a:t>Advanced </a:t>
          </a:r>
          <a:r>
            <a:rPr lang="it-IT" dirty="0" err="1" smtClean="0"/>
            <a:t>aging</a:t>
          </a:r>
          <a:endParaRPr lang="it-IT" dirty="0"/>
        </a:p>
      </dgm:t>
    </dgm:pt>
    <dgm:pt modelId="{31D75A78-B14B-4C39-A237-348266EFC9C0}" type="parTrans" cxnId="{E0E3C59F-71F6-4EFC-973A-D426DED7FB12}">
      <dgm:prSet/>
      <dgm:spPr/>
      <dgm:t>
        <a:bodyPr/>
        <a:lstStyle/>
        <a:p>
          <a:endParaRPr lang="it-IT"/>
        </a:p>
      </dgm:t>
    </dgm:pt>
    <dgm:pt modelId="{3B05A142-E374-4BF7-8038-6637C780C3A5}" type="sibTrans" cxnId="{E0E3C59F-71F6-4EFC-973A-D426DED7FB12}">
      <dgm:prSet/>
      <dgm:spPr/>
      <dgm:t>
        <a:bodyPr/>
        <a:lstStyle/>
        <a:p>
          <a:endParaRPr lang="it-IT"/>
        </a:p>
      </dgm:t>
    </dgm:pt>
    <dgm:pt modelId="{DA553578-C4AA-453D-9241-8C3F638345A6}">
      <dgm:prSet phldrT="[Testo]"/>
      <dgm:spPr/>
      <dgm:t>
        <a:bodyPr/>
        <a:lstStyle/>
        <a:p>
          <a:r>
            <a:rPr lang="en-GB" b="0" i="0" dirty="0" smtClean="0"/>
            <a:t>Critical socio-environmental state</a:t>
          </a:r>
          <a:endParaRPr lang="it-IT" dirty="0"/>
        </a:p>
      </dgm:t>
    </dgm:pt>
    <dgm:pt modelId="{0997ECC9-4BF8-41DD-8177-0EF4CFFB58A6}" type="parTrans" cxnId="{552797AB-A34F-48BD-8158-81DB073C2B2E}">
      <dgm:prSet/>
      <dgm:spPr/>
      <dgm:t>
        <a:bodyPr/>
        <a:lstStyle/>
        <a:p>
          <a:endParaRPr lang="it-IT"/>
        </a:p>
      </dgm:t>
    </dgm:pt>
    <dgm:pt modelId="{8153007F-C74A-45F0-A63D-AFECE5C14A62}" type="sibTrans" cxnId="{552797AB-A34F-48BD-8158-81DB073C2B2E}">
      <dgm:prSet/>
      <dgm:spPr/>
      <dgm:t>
        <a:bodyPr/>
        <a:lstStyle/>
        <a:p>
          <a:endParaRPr lang="it-IT"/>
        </a:p>
      </dgm:t>
    </dgm:pt>
    <dgm:pt modelId="{1DB8C21E-E81E-4E43-B13B-6426E8CDBD39}">
      <dgm:prSet phldrT="[Testo]"/>
      <dgm:spPr/>
      <dgm:t>
        <a:bodyPr/>
        <a:lstStyle/>
        <a:p>
          <a:r>
            <a:rPr lang="en-GB" b="0" i="0" dirty="0" smtClean="0"/>
            <a:t>Coexistence of chronic diseases</a:t>
          </a:r>
          <a:endParaRPr lang="it-IT" dirty="0"/>
        </a:p>
      </dgm:t>
    </dgm:pt>
    <dgm:pt modelId="{2132D1CD-230C-4A36-8039-D383137FEBDC}" type="parTrans" cxnId="{78241EF6-C228-48E8-A511-6BDF4FD4E57B}">
      <dgm:prSet/>
      <dgm:spPr/>
      <dgm:t>
        <a:bodyPr/>
        <a:lstStyle/>
        <a:p>
          <a:endParaRPr lang="it-IT"/>
        </a:p>
      </dgm:t>
    </dgm:pt>
    <dgm:pt modelId="{D7387CE0-F7E3-44CC-90D4-DA921329AE42}" type="sibTrans" cxnId="{78241EF6-C228-48E8-A511-6BDF4FD4E57B}">
      <dgm:prSet/>
      <dgm:spPr/>
      <dgm:t>
        <a:bodyPr/>
        <a:lstStyle/>
        <a:p>
          <a:endParaRPr lang="it-IT"/>
        </a:p>
      </dgm:t>
    </dgm:pt>
    <dgm:pt modelId="{A2335923-195F-4637-B48D-0C556639167C}">
      <dgm:prSet/>
      <dgm:spPr/>
      <dgm:t>
        <a:bodyPr/>
        <a:lstStyle/>
        <a:p>
          <a:r>
            <a:rPr lang="en-GB" b="0" i="0" dirty="0" err="1" smtClean="0"/>
            <a:t>Polypharmacotherapy</a:t>
          </a:r>
          <a:endParaRPr lang="it-IT" dirty="0"/>
        </a:p>
      </dgm:t>
    </dgm:pt>
    <dgm:pt modelId="{DB935FBA-BC64-46BB-9F11-33BC3FF6E770}" type="parTrans" cxnId="{41D46A56-ADF4-4C01-B445-23994B4D3E1D}">
      <dgm:prSet/>
      <dgm:spPr/>
      <dgm:t>
        <a:bodyPr/>
        <a:lstStyle/>
        <a:p>
          <a:endParaRPr lang="it-IT"/>
        </a:p>
      </dgm:t>
    </dgm:pt>
    <dgm:pt modelId="{BDE3EBC7-0025-4F85-B73A-E0013ED4F90D}" type="sibTrans" cxnId="{41D46A56-ADF4-4C01-B445-23994B4D3E1D}">
      <dgm:prSet/>
      <dgm:spPr/>
      <dgm:t>
        <a:bodyPr/>
        <a:lstStyle/>
        <a:p>
          <a:endParaRPr lang="it-IT"/>
        </a:p>
      </dgm:t>
    </dgm:pt>
    <dgm:pt modelId="{451DCF76-4ACB-4310-B1A4-557AF288546C}">
      <dgm:prSet/>
      <dgm:spPr/>
      <dgm:t>
        <a:bodyPr/>
        <a:lstStyle/>
        <a:p>
          <a:r>
            <a:rPr lang="en-GB" b="0" i="0" dirty="0" smtClean="0"/>
            <a:t>Reduced functional autonomy</a:t>
          </a:r>
          <a:endParaRPr lang="it-IT" dirty="0"/>
        </a:p>
      </dgm:t>
    </dgm:pt>
    <dgm:pt modelId="{CCDF408C-A203-43DF-8544-29A4B50199C7}" type="parTrans" cxnId="{CA216965-39EE-449D-9000-AAA260AB4E6D}">
      <dgm:prSet/>
      <dgm:spPr/>
      <dgm:t>
        <a:bodyPr/>
        <a:lstStyle/>
        <a:p>
          <a:endParaRPr lang="it-IT"/>
        </a:p>
      </dgm:t>
    </dgm:pt>
    <dgm:pt modelId="{FD626855-B405-4BAD-80E7-41978B170955}" type="sibTrans" cxnId="{CA216965-39EE-449D-9000-AAA260AB4E6D}">
      <dgm:prSet/>
      <dgm:spPr/>
      <dgm:t>
        <a:bodyPr/>
        <a:lstStyle/>
        <a:p>
          <a:endParaRPr lang="it-IT"/>
        </a:p>
      </dgm:t>
    </dgm:pt>
    <dgm:pt modelId="{25FA11C5-6BB1-4BC8-8C0F-D9C29731386C}" type="pres">
      <dgm:prSet presAssocID="{95B623F4-CEDF-4537-8D9F-A41AC19A860A}" presName="compositeShape" presStyleCnt="0">
        <dgm:presLayoutVars>
          <dgm:chMax val="7"/>
          <dgm:dir/>
          <dgm:resizeHandles val="exact"/>
        </dgm:presLayoutVars>
      </dgm:prSet>
      <dgm:spPr/>
    </dgm:pt>
    <dgm:pt modelId="{01BFEFA3-EE5A-483F-BA76-24C6588BF806}" type="pres">
      <dgm:prSet presAssocID="{D601FCF7-9FC0-4AA1-9DDB-F277B4E726C2}" presName="circ1" presStyleLbl="vennNode1" presStyleIdx="0" presStyleCnt="5"/>
      <dgm:spPr/>
    </dgm:pt>
    <dgm:pt modelId="{AB0AAA17-E75F-4860-8616-BF0EB16B1109}" type="pres">
      <dgm:prSet presAssocID="{D601FCF7-9FC0-4AA1-9DDB-F277B4E726C2}" presName="circ1Tx" presStyleLbl="revTx" presStyleIdx="0" presStyleCnt="0">
        <dgm:presLayoutVars>
          <dgm:chMax val="0"/>
          <dgm:chPref val="0"/>
          <dgm:bulletEnabled val="1"/>
        </dgm:presLayoutVars>
      </dgm:prSet>
      <dgm:spPr/>
      <dgm:t>
        <a:bodyPr/>
        <a:lstStyle/>
        <a:p>
          <a:endParaRPr lang="it-IT"/>
        </a:p>
      </dgm:t>
    </dgm:pt>
    <dgm:pt modelId="{331E6F3E-6743-4183-93A1-B8C74B7980C5}" type="pres">
      <dgm:prSet presAssocID="{DA553578-C4AA-453D-9241-8C3F638345A6}" presName="circ2" presStyleLbl="vennNode1" presStyleIdx="1" presStyleCnt="5"/>
      <dgm:spPr/>
    </dgm:pt>
    <dgm:pt modelId="{E3D47B41-1B94-4281-87E4-0E332A89656B}" type="pres">
      <dgm:prSet presAssocID="{DA553578-C4AA-453D-9241-8C3F638345A6}" presName="circ2Tx" presStyleLbl="revTx" presStyleIdx="0" presStyleCnt="0">
        <dgm:presLayoutVars>
          <dgm:chMax val="0"/>
          <dgm:chPref val="0"/>
          <dgm:bulletEnabled val="1"/>
        </dgm:presLayoutVars>
      </dgm:prSet>
      <dgm:spPr/>
      <dgm:t>
        <a:bodyPr/>
        <a:lstStyle/>
        <a:p>
          <a:endParaRPr lang="it-IT"/>
        </a:p>
      </dgm:t>
    </dgm:pt>
    <dgm:pt modelId="{314768AE-EC5A-4B5A-8BB1-1C82E347CCB0}" type="pres">
      <dgm:prSet presAssocID="{A2335923-195F-4637-B48D-0C556639167C}" presName="circ3" presStyleLbl="vennNode1" presStyleIdx="2" presStyleCnt="5"/>
      <dgm:spPr/>
    </dgm:pt>
    <dgm:pt modelId="{4558E2F0-8927-4547-B825-723177E3EFEF}" type="pres">
      <dgm:prSet presAssocID="{A2335923-195F-4637-B48D-0C556639167C}" presName="circ3Tx" presStyleLbl="revTx" presStyleIdx="0" presStyleCnt="0">
        <dgm:presLayoutVars>
          <dgm:chMax val="0"/>
          <dgm:chPref val="0"/>
          <dgm:bulletEnabled val="1"/>
        </dgm:presLayoutVars>
      </dgm:prSet>
      <dgm:spPr/>
      <dgm:t>
        <a:bodyPr/>
        <a:lstStyle/>
        <a:p>
          <a:endParaRPr lang="it-IT"/>
        </a:p>
      </dgm:t>
    </dgm:pt>
    <dgm:pt modelId="{61091BA8-C718-4C96-AD3B-A6D71B6CA709}" type="pres">
      <dgm:prSet presAssocID="{1DB8C21E-E81E-4E43-B13B-6426E8CDBD39}" presName="circ4" presStyleLbl="vennNode1" presStyleIdx="3" presStyleCnt="5"/>
      <dgm:spPr/>
    </dgm:pt>
    <dgm:pt modelId="{6375C057-D86C-4F19-95EB-4ECEE2AE73AE}" type="pres">
      <dgm:prSet presAssocID="{1DB8C21E-E81E-4E43-B13B-6426E8CDBD39}" presName="circ4Tx" presStyleLbl="revTx" presStyleIdx="0" presStyleCnt="0">
        <dgm:presLayoutVars>
          <dgm:chMax val="0"/>
          <dgm:chPref val="0"/>
          <dgm:bulletEnabled val="1"/>
        </dgm:presLayoutVars>
      </dgm:prSet>
      <dgm:spPr/>
      <dgm:t>
        <a:bodyPr/>
        <a:lstStyle/>
        <a:p>
          <a:endParaRPr lang="it-IT"/>
        </a:p>
      </dgm:t>
    </dgm:pt>
    <dgm:pt modelId="{89F6F49D-4C1B-4F71-9847-FF5D357A6740}" type="pres">
      <dgm:prSet presAssocID="{451DCF76-4ACB-4310-B1A4-557AF288546C}" presName="circ5" presStyleLbl="vennNode1" presStyleIdx="4" presStyleCnt="5"/>
      <dgm:spPr/>
    </dgm:pt>
    <dgm:pt modelId="{7D74B228-9560-44F3-B08C-CAF82BD84C4D}" type="pres">
      <dgm:prSet presAssocID="{451DCF76-4ACB-4310-B1A4-557AF288546C}" presName="circ5Tx" presStyleLbl="revTx" presStyleIdx="0" presStyleCnt="0">
        <dgm:presLayoutVars>
          <dgm:chMax val="0"/>
          <dgm:chPref val="0"/>
          <dgm:bulletEnabled val="1"/>
        </dgm:presLayoutVars>
      </dgm:prSet>
      <dgm:spPr/>
      <dgm:t>
        <a:bodyPr/>
        <a:lstStyle/>
        <a:p>
          <a:endParaRPr lang="it-IT"/>
        </a:p>
      </dgm:t>
    </dgm:pt>
  </dgm:ptLst>
  <dgm:cxnLst>
    <dgm:cxn modelId="{3E81956A-D290-4C50-869A-86F1D7D77B84}" type="presOf" srcId="{A2335923-195F-4637-B48D-0C556639167C}" destId="{4558E2F0-8927-4547-B825-723177E3EFEF}" srcOrd="0" destOrd="0" presId="urn:microsoft.com/office/officeart/2005/8/layout/venn1"/>
    <dgm:cxn modelId="{377BC935-488C-44BC-BFDD-CBD2A16E057E}" type="presOf" srcId="{95B623F4-CEDF-4537-8D9F-A41AC19A860A}" destId="{25FA11C5-6BB1-4BC8-8C0F-D9C29731386C}" srcOrd="0" destOrd="0" presId="urn:microsoft.com/office/officeart/2005/8/layout/venn1"/>
    <dgm:cxn modelId="{AFCB28CA-B4C9-4337-BFE4-E1C3D0FF7DF7}" type="presOf" srcId="{1DB8C21E-E81E-4E43-B13B-6426E8CDBD39}" destId="{6375C057-D86C-4F19-95EB-4ECEE2AE73AE}" srcOrd="0" destOrd="0" presId="urn:microsoft.com/office/officeart/2005/8/layout/venn1"/>
    <dgm:cxn modelId="{7E0F3243-8E8A-47C0-85EA-EE93A616261C}" type="presOf" srcId="{DA553578-C4AA-453D-9241-8C3F638345A6}" destId="{E3D47B41-1B94-4281-87E4-0E332A89656B}" srcOrd="0" destOrd="0" presId="urn:microsoft.com/office/officeart/2005/8/layout/venn1"/>
    <dgm:cxn modelId="{78241EF6-C228-48E8-A511-6BDF4FD4E57B}" srcId="{95B623F4-CEDF-4537-8D9F-A41AC19A860A}" destId="{1DB8C21E-E81E-4E43-B13B-6426E8CDBD39}" srcOrd="3" destOrd="0" parTransId="{2132D1CD-230C-4A36-8039-D383137FEBDC}" sibTransId="{D7387CE0-F7E3-44CC-90D4-DA921329AE42}"/>
    <dgm:cxn modelId="{A97688B5-4895-4033-9B6D-896AD7FA6F04}" type="presOf" srcId="{D601FCF7-9FC0-4AA1-9DDB-F277B4E726C2}" destId="{AB0AAA17-E75F-4860-8616-BF0EB16B1109}" srcOrd="0" destOrd="0" presId="urn:microsoft.com/office/officeart/2005/8/layout/venn1"/>
    <dgm:cxn modelId="{B7C71E3E-9C04-491E-B7B8-F209F49BAEAF}" type="presOf" srcId="{451DCF76-4ACB-4310-B1A4-557AF288546C}" destId="{7D74B228-9560-44F3-B08C-CAF82BD84C4D}" srcOrd="0" destOrd="0" presId="urn:microsoft.com/office/officeart/2005/8/layout/venn1"/>
    <dgm:cxn modelId="{41D46A56-ADF4-4C01-B445-23994B4D3E1D}" srcId="{95B623F4-CEDF-4537-8D9F-A41AC19A860A}" destId="{A2335923-195F-4637-B48D-0C556639167C}" srcOrd="2" destOrd="0" parTransId="{DB935FBA-BC64-46BB-9F11-33BC3FF6E770}" sibTransId="{BDE3EBC7-0025-4F85-B73A-E0013ED4F90D}"/>
    <dgm:cxn modelId="{552797AB-A34F-48BD-8158-81DB073C2B2E}" srcId="{95B623F4-CEDF-4537-8D9F-A41AC19A860A}" destId="{DA553578-C4AA-453D-9241-8C3F638345A6}" srcOrd="1" destOrd="0" parTransId="{0997ECC9-4BF8-41DD-8177-0EF4CFFB58A6}" sibTransId="{8153007F-C74A-45F0-A63D-AFECE5C14A62}"/>
    <dgm:cxn modelId="{CA216965-39EE-449D-9000-AAA260AB4E6D}" srcId="{95B623F4-CEDF-4537-8D9F-A41AC19A860A}" destId="{451DCF76-4ACB-4310-B1A4-557AF288546C}" srcOrd="4" destOrd="0" parTransId="{CCDF408C-A203-43DF-8544-29A4B50199C7}" sibTransId="{FD626855-B405-4BAD-80E7-41978B170955}"/>
    <dgm:cxn modelId="{E0E3C59F-71F6-4EFC-973A-D426DED7FB12}" srcId="{95B623F4-CEDF-4537-8D9F-A41AC19A860A}" destId="{D601FCF7-9FC0-4AA1-9DDB-F277B4E726C2}" srcOrd="0" destOrd="0" parTransId="{31D75A78-B14B-4C39-A237-348266EFC9C0}" sibTransId="{3B05A142-E374-4BF7-8038-6637C780C3A5}"/>
    <dgm:cxn modelId="{3489E41E-479A-48EB-A98F-DF9908E5C412}" type="presParOf" srcId="{25FA11C5-6BB1-4BC8-8C0F-D9C29731386C}" destId="{01BFEFA3-EE5A-483F-BA76-24C6588BF806}" srcOrd="0" destOrd="0" presId="urn:microsoft.com/office/officeart/2005/8/layout/venn1"/>
    <dgm:cxn modelId="{EE9B78C2-0304-46C4-BCF5-2350A279759A}" type="presParOf" srcId="{25FA11C5-6BB1-4BC8-8C0F-D9C29731386C}" destId="{AB0AAA17-E75F-4860-8616-BF0EB16B1109}" srcOrd="1" destOrd="0" presId="urn:microsoft.com/office/officeart/2005/8/layout/venn1"/>
    <dgm:cxn modelId="{77ACA8D5-D43F-4249-B02C-7A1354298BE2}" type="presParOf" srcId="{25FA11C5-6BB1-4BC8-8C0F-D9C29731386C}" destId="{331E6F3E-6743-4183-93A1-B8C74B7980C5}" srcOrd="2" destOrd="0" presId="urn:microsoft.com/office/officeart/2005/8/layout/venn1"/>
    <dgm:cxn modelId="{24C1FDE0-1B16-4439-B647-F8099CD45188}" type="presParOf" srcId="{25FA11C5-6BB1-4BC8-8C0F-D9C29731386C}" destId="{E3D47B41-1B94-4281-87E4-0E332A89656B}" srcOrd="3" destOrd="0" presId="urn:microsoft.com/office/officeart/2005/8/layout/venn1"/>
    <dgm:cxn modelId="{25327E52-9259-47D3-B0BB-1EBDE95C58D1}" type="presParOf" srcId="{25FA11C5-6BB1-4BC8-8C0F-D9C29731386C}" destId="{314768AE-EC5A-4B5A-8BB1-1C82E347CCB0}" srcOrd="4" destOrd="0" presId="urn:microsoft.com/office/officeart/2005/8/layout/venn1"/>
    <dgm:cxn modelId="{708B35D5-63D2-4C20-AAD4-63EAEE18CEE3}" type="presParOf" srcId="{25FA11C5-6BB1-4BC8-8C0F-D9C29731386C}" destId="{4558E2F0-8927-4547-B825-723177E3EFEF}" srcOrd="5" destOrd="0" presId="urn:microsoft.com/office/officeart/2005/8/layout/venn1"/>
    <dgm:cxn modelId="{4E17DD4E-6727-46EF-80FC-957E8CC174FC}" type="presParOf" srcId="{25FA11C5-6BB1-4BC8-8C0F-D9C29731386C}" destId="{61091BA8-C718-4C96-AD3B-A6D71B6CA709}" srcOrd="6" destOrd="0" presId="urn:microsoft.com/office/officeart/2005/8/layout/venn1"/>
    <dgm:cxn modelId="{34814653-3ED7-4C35-A40E-D353C4081C7C}" type="presParOf" srcId="{25FA11C5-6BB1-4BC8-8C0F-D9C29731386C}" destId="{6375C057-D86C-4F19-95EB-4ECEE2AE73AE}" srcOrd="7" destOrd="0" presId="urn:microsoft.com/office/officeart/2005/8/layout/venn1"/>
    <dgm:cxn modelId="{C50F2749-0950-4C9E-8115-296EE9ED3090}" type="presParOf" srcId="{25FA11C5-6BB1-4BC8-8C0F-D9C29731386C}" destId="{89F6F49D-4C1B-4F71-9847-FF5D357A6740}" srcOrd="8" destOrd="0" presId="urn:microsoft.com/office/officeart/2005/8/layout/venn1"/>
    <dgm:cxn modelId="{2909F7A2-68C8-4E33-B9C0-124FA407B8CA}" type="presParOf" srcId="{25FA11C5-6BB1-4BC8-8C0F-D9C29731386C}" destId="{7D74B228-9560-44F3-B08C-CAF82BD84C4D}"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5424CC-E35F-487D-916E-A3ABC1403038}" type="doc">
      <dgm:prSet loTypeId="urn:microsoft.com/office/officeart/2005/8/layout/vList3" loCatId="list" qsTypeId="urn:microsoft.com/office/officeart/2005/8/quickstyle/simple1" qsCatId="simple" csTypeId="urn:microsoft.com/office/officeart/2005/8/colors/accent1_4" csCatId="accent1" phldr="1"/>
      <dgm:spPr/>
    </dgm:pt>
    <dgm:pt modelId="{7D6964A6-C626-4AD3-914C-0BBD7E48DCAF}">
      <dgm:prSet phldrT="[Testo]" custT="1"/>
      <dgm:spPr/>
      <dgm:t>
        <a:bodyPr/>
        <a:lstStyle/>
        <a:p>
          <a:r>
            <a:rPr lang="en-GB" sz="1600" b="0" i="0" dirty="0" smtClean="0"/>
            <a:t>Access to a network of qualified healthcare professionals validated through </a:t>
          </a:r>
          <a:r>
            <a:rPr lang="en-GB" sz="1600" b="0" i="0" dirty="0" err="1" smtClean="0"/>
            <a:t>blockchain</a:t>
          </a:r>
          <a:r>
            <a:rPr lang="en-GB" sz="1600" b="0" i="0" dirty="0" smtClean="0"/>
            <a:t> technology.</a:t>
          </a:r>
          <a:endParaRPr lang="it-IT" sz="1600" dirty="0"/>
        </a:p>
      </dgm:t>
    </dgm:pt>
    <dgm:pt modelId="{E7586545-C5BB-475A-86AB-1C3F28E78370}" type="parTrans" cxnId="{EA00FEFC-23C1-4688-889F-C2BEBDE0C901}">
      <dgm:prSet/>
      <dgm:spPr/>
      <dgm:t>
        <a:bodyPr/>
        <a:lstStyle/>
        <a:p>
          <a:endParaRPr lang="it-IT" sz="1400"/>
        </a:p>
      </dgm:t>
    </dgm:pt>
    <dgm:pt modelId="{D5814954-0C81-4F77-983A-592D3A13A04C}" type="sibTrans" cxnId="{EA00FEFC-23C1-4688-889F-C2BEBDE0C901}">
      <dgm:prSet/>
      <dgm:spPr/>
      <dgm:t>
        <a:bodyPr/>
        <a:lstStyle/>
        <a:p>
          <a:endParaRPr lang="it-IT" sz="1400"/>
        </a:p>
      </dgm:t>
    </dgm:pt>
    <dgm:pt modelId="{B24205BB-6C63-4F3A-801C-314745D51097}">
      <dgm:prSet phldrT="[Testo]" custT="1"/>
      <dgm:spPr/>
      <dgm:t>
        <a:bodyPr/>
        <a:lstStyle/>
        <a:p>
          <a:r>
            <a:rPr lang="en-GB" sz="1600" b="0" i="0" dirty="0" smtClean="0"/>
            <a:t>Social impact: The services offered by the 4YH project have high social value and impact.</a:t>
          </a:r>
        </a:p>
        <a:p>
          <a:endParaRPr lang="it-IT" sz="1600" dirty="0"/>
        </a:p>
      </dgm:t>
    </dgm:pt>
    <dgm:pt modelId="{7EFC835E-06C0-472B-9882-9006ADC4F446}" type="parTrans" cxnId="{1A7B205D-BD82-4C8D-A196-9F1B7879D253}">
      <dgm:prSet/>
      <dgm:spPr/>
      <dgm:t>
        <a:bodyPr/>
        <a:lstStyle/>
        <a:p>
          <a:endParaRPr lang="it-IT" sz="1400"/>
        </a:p>
      </dgm:t>
    </dgm:pt>
    <dgm:pt modelId="{FE0F77AA-37B3-4FA1-ABD0-5DE9831CA1CB}" type="sibTrans" cxnId="{1A7B205D-BD82-4C8D-A196-9F1B7879D253}">
      <dgm:prSet/>
      <dgm:spPr/>
      <dgm:t>
        <a:bodyPr/>
        <a:lstStyle/>
        <a:p>
          <a:endParaRPr lang="it-IT" sz="1400"/>
        </a:p>
      </dgm:t>
    </dgm:pt>
    <dgm:pt modelId="{669A4C47-4048-4EA3-833B-CEA262F96C06}">
      <dgm:prSet custT="1"/>
      <dgm:spPr/>
      <dgm:t>
        <a:bodyPr/>
        <a:lstStyle/>
        <a:p>
          <a:r>
            <a:rPr lang="en-GB" sz="1600" b="0" i="0" dirty="0" smtClean="0"/>
            <a:t>Differentiation and competitive advantage: Differentiation from competitors by offering unique and value-added services. The competitive differentiation of the project lies in a qualitative and carefully selected offering in the partner accreditation process based on </a:t>
          </a:r>
          <a:r>
            <a:rPr lang="en-GB" sz="1600" b="0" i="0" dirty="0" err="1" smtClean="0"/>
            <a:t>blockchain</a:t>
          </a:r>
          <a:r>
            <a:rPr lang="en-GB" sz="1600" b="0" i="0" dirty="0" smtClean="0"/>
            <a:t>.</a:t>
          </a:r>
          <a:endParaRPr lang="it-IT" sz="1600" dirty="0" smtClean="0">
            <a:latin typeface="Calibri" panose="020F0502020204030204" pitchFamily="34" charset="0"/>
            <a:ea typeface="Calibri" panose="020F0502020204030204" pitchFamily="34" charset="0"/>
            <a:cs typeface="Times New Roman" panose="02020603050405020304" pitchFamily="18" charset="0"/>
          </a:endParaRPr>
        </a:p>
      </dgm:t>
    </dgm:pt>
    <dgm:pt modelId="{36780139-8ABB-4979-82A8-F5AAAA965D14}" type="parTrans" cxnId="{F0929900-F13A-413E-9E62-10450529608D}">
      <dgm:prSet/>
      <dgm:spPr/>
      <dgm:t>
        <a:bodyPr/>
        <a:lstStyle/>
        <a:p>
          <a:endParaRPr lang="it-IT" sz="1400"/>
        </a:p>
      </dgm:t>
    </dgm:pt>
    <dgm:pt modelId="{B6852A72-FFEF-4D48-9060-119FF8ADAFB4}" type="sibTrans" cxnId="{F0929900-F13A-413E-9E62-10450529608D}">
      <dgm:prSet/>
      <dgm:spPr/>
      <dgm:t>
        <a:bodyPr/>
        <a:lstStyle/>
        <a:p>
          <a:endParaRPr lang="it-IT" sz="1400"/>
        </a:p>
      </dgm:t>
    </dgm:pt>
    <dgm:pt modelId="{2DF83B19-F624-42AB-B8E7-062CEBFA3F5D}" type="pres">
      <dgm:prSet presAssocID="{645424CC-E35F-487D-916E-A3ABC1403038}" presName="linearFlow" presStyleCnt="0">
        <dgm:presLayoutVars>
          <dgm:dir/>
          <dgm:resizeHandles val="exact"/>
        </dgm:presLayoutVars>
      </dgm:prSet>
      <dgm:spPr/>
    </dgm:pt>
    <dgm:pt modelId="{1B8BBDC9-9E49-4A0B-992A-795441900D75}" type="pres">
      <dgm:prSet presAssocID="{7D6964A6-C626-4AD3-914C-0BBD7E48DCAF}" presName="composite" presStyleCnt="0"/>
      <dgm:spPr/>
    </dgm:pt>
    <dgm:pt modelId="{5F26E6B2-2D81-44D7-BF61-19B0A584052D}" type="pres">
      <dgm:prSet presAssocID="{7D6964A6-C626-4AD3-914C-0BBD7E48DCAF}" presName="imgShp" presStyleLbl="fgImgPlace1" presStyleIdx="0" presStyleCnt="3"/>
      <dgm:spPr>
        <a:blipFill rotWithShape="1">
          <a:blip xmlns:r="http://schemas.openxmlformats.org/officeDocument/2006/relationships" r:embed="rId1"/>
          <a:stretch>
            <a:fillRect/>
          </a:stretch>
        </a:blipFill>
      </dgm:spPr>
    </dgm:pt>
    <dgm:pt modelId="{6B50F5D5-7314-4DFD-A083-B3EE00A285F6}" type="pres">
      <dgm:prSet presAssocID="{7D6964A6-C626-4AD3-914C-0BBD7E48DCAF}" presName="txShp" presStyleLbl="node1" presStyleIdx="0" presStyleCnt="3">
        <dgm:presLayoutVars>
          <dgm:bulletEnabled val="1"/>
        </dgm:presLayoutVars>
      </dgm:prSet>
      <dgm:spPr/>
      <dgm:t>
        <a:bodyPr/>
        <a:lstStyle/>
        <a:p>
          <a:endParaRPr lang="it-IT"/>
        </a:p>
      </dgm:t>
    </dgm:pt>
    <dgm:pt modelId="{A07683C9-78F5-47A0-954C-E466EA87BDDA}" type="pres">
      <dgm:prSet presAssocID="{D5814954-0C81-4F77-983A-592D3A13A04C}" presName="spacing" presStyleCnt="0"/>
      <dgm:spPr/>
    </dgm:pt>
    <dgm:pt modelId="{FB6C24A7-9941-4B87-B709-2BAC3E274037}" type="pres">
      <dgm:prSet presAssocID="{B24205BB-6C63-4F3A-801C-314745D51097}" presName="composite" presStyleCnt="0"/>
      <dgm:spPr/>
    </dgm:pt>
    <dgm:pt modelId="{1A8224AC-DC47-418D-99B6-105611B13BF8}" type="pres">
      <dgm:prSet presAssocID="{B24205BB-6C63-4F3A-801C-314745D51097}" presName="imgShp" presStyleLbl="fgImgPlace1" presStyleIdx="1" presStyleCnt="3"/>
      <dgm:spPr>
        <a:blipFill rotWithShape="1">
          <a:blip xmlns:r="http://schemas.openxmlformats.org/officeDocument/2006/relationships" r:embed="rId2"/>
          <a:stretch>
            <a:fillRect/>
          </a:stretch>
        </a:blipFill>
      </dgm:spPr>
    </dgm:pt>
    <dgm:pt modelId="{B8415333-225E-4941-ABA7-4F5EDCFC86BA}" type="pres">
      <dgm:prSet presAssocID="{B24205BB-6C63-4F3A-801C-314745D51097}" presName="txShp" presStyleLbl="node1" presStyleIdx="1" presStyleCnt="3">
        <dgm:presLayoutVars>
          <dgm:bulletEnabled val="1"/>
        </dgm:presLayoutVars>
      </dgm:prSet>
      <dgm:spPr/>
      <dgm:t>
        <a:bodyPr/>
        <a:lstStyle/>
        <a:p>
          <a:endParaRPr lang="it-IT"/>
        </a:p>
      </dgm:t>
    </dgm:pt>
    <dgm:pt modelId="{8B80CE42-72F5-448C-87C2-7B97645B4BE0}" type="pres">
      <dgm:prSet presAssocID="{FE0F77AA-37B3-4FA1-ABD0-5DE9831CA1CB}" presName="spacing" presStyleCnt="0"/>
      <dgm:spPr/>
    </dgm:pt>
    <dgm:pt modelId="{D64B9A1F-A217-4430-9CBC-8A02F5792025}" type="pres">
      <dgm:prSet presAssocID="{669A4C47-4048-4EA3-833B-CEA262F96C06}" presName="composite" presStyleCnt="0"/>
      <dgm:spPr/>
    </dgm:pt>
    <dgm:pt modelId="{5203B9A8-7001-4D26-9FEF-158B566E9661}" type="pres">
      <dgm:prSet presAssocID="{669A4C47-4048-4EA3-833B-CEA262F96C06}" presName="imgShp" presStyleLbl="fgImgPlace1" presStyleIdx="2" presStyleCnt="3"/>
      <dgm:spPr>
        <a:blipFill rotWithShape="1">
          <a:blip xmlns:r="http://schemas.openxmlformats.org/officeDocument/2006/relationships" r:embed="rId3"/>
          <a:stretch>
            <a:fillRect/>
          </a:stretch>
        </a:blipFill>
      </dgm:spPr>
    </dgm:pt>
    <dgm:pt modelId="{710884AC-102F-4F32-937B-5E2AA507A002}" type="pres">
      <dgm:prSet presAssocID="{669A4C47-4048-4EA3-833B-CEA262F96C06}" presName="txShp" presStyleLbl="node1" presStyleIdx="2" presStyleCnt="3">
        <dgm:presLayoutVars>
          <dgm:bulletEnabled val="1"/>
        </dgm:presLayoutVars>
      </dgm:prSet>
      <dgm:spPr/>
      <dgm:t>
        <a:bodyPr/>
        <a:lstStyle/>
        <a:p>
          <a:endParaRPr lang="it-IT"/>
        </a:p>
      </dgm:t>
    </dgm:pt>
  </dgm:ptLst>
  <dgm:cxnLst>
    <dgm:cxn modelId="{F0929900-F13A-413E-9E62-10450529608D}" srcId="{645424CC-E35F-487D-916E-A3ABC1403038}" destId="{669A4C47-4048-4EA3-833B-CEA262F96C06}" srcOrd="2" destOrd="0" parTransId="{36780139-8ABB-4979-82A8-F5AAAA965D14}" sibTransId="{B6852A72-FFEF-4D48-9060-119FF8ADAFB4}"/>
    <dgm:cxn modelId="{DB063CF2-3B47-48B0-969E-15888615C283}" type="presOf" srcId="{669A4C47-4048-4EA3-833B-CEA262F96C06}" destId="{710884AC-102F-4F32-937B-5E2AA507A002}" srcOrd="0" destOrd="0" presId="urn:microsoft.com/office/officeart/2005/8/layout/vList3"/>
    <dgm:cxn modelId="{30EF769F-D922-4876-96DD-CE4217417377}" type="presOf" srcId="{7D6964A6-C626-4AD3-914C-0BBD7E48DCAF}" destId="{6B50F5D5-7314-4DFD-A083-B3EE00A285F6}" srcOrd="0" destOrd="0" presId="urn:microsoft.com/office/officeart/2005/8/layout/vList3"/>
    <dgm:cxn modelId="{EA00FEFC-23C1-4688-889F-C2BEBDE0C901}" srcId="{645424CC-E35F-487D-916E-A3ABC1403038}" destId="{7D6964A6-C626-4AD3-914C-0BBD7E48DCAF}" srcOrd="0" destOrd="0" parTransId="{E7586545-C5BB-475A-86AB-1C3F28E78370}" sibTransId="{D5814954-0C81-4F77-983A-592D3A13A04C}"/>
    <dgm:cxn modelId="{FBF3B833-D2F4-4ECD-B22A-6799357BE3E6}" type="presOf" srcId="{645424CC-E35F-487D-916E-A3ABC1403038}" destId="{2DF83B19-F624-42AB-B8E7-062CEBFA3F5D}" srcOrd="0" destOrd="0" presId="urn:microsoft.com/office/officeart/2005/8/layout/vList3"/>
    <dgm:cxn modelId="{1A7B205D-BD82-4C8D-A196-9F1B7879D253}" srcId="{645424CC-E35F-487D-916E-A3ABC1403038}" destId="{B24205BB-6C63-4F3A-801C-314745D51097}" srcOrd="1" destOrd="0" parTransId="{7EFC835E-06C0-472B-9882-9006ADC4F446}" sibTransId="{FE0F77AA-37B3-4FA1-ABD0-5DE9831CA1CB}"/>
    <dgm:cxn modelId="{F83362A8-D838-43C0-BD0F-351070CCC33A}" type="presOf" srcId="{B24205BB-6C63-4F3A-801C-314745D51097}" destId="{B8415333-225E-4941-ABA7-4F5EDCFC86BA}" srcOrd="0" destOrd="0" presId="urn:microsoft.com/office/officeart/2005/8/layout/vList3"/>
    <dgm:cxn modelId="{737D47E3-1D10-4DB7-B6C1-DDA0859BD9D7}" type="presParOf" srcId="{2DF83B19-F624-42AB-B8E7-062CEBFA3F5D}" destId="{1B8BBDC9-9E49-4A0B-992A-795441900D75}" srcOrd="0" destOrd="0" presId="urn:microsoft.com/office/officeart/2005/8/layout/vList3"/>
    <dgm:cxn modelId="{8999732E-FD67-4682-832D-6DE7673E76C6}" type="presParOf" srcId="{1B8BBDC9-9E49-4A0B-992A-795441900D75}" destId="{5F26E6B2-2D81-44D7-BF61-19B0A584052D}" srcOrd="0" destOrd="0" presId="urn:microsoft.com/office/officeart/2005/8/layout/vList3"/>
    <dgm:cxn modelId="{0EAF8D18-6098-4872-BE0D-FBF3E652355C}" type="presParOf" srcId="{1B8BBDC9-9E49-4A0B-992A-795441900D75}" destId="{6B50F5D5-7314-4DFD-A083-B3EE00A285F6}" srcOrd="1" destOrd="0" presId="urn:microsoft.com/office/officeart/2005/8/layout/vList3"/>
    <dgm:cxn modelId="{B8997A4E-DA58-456E-8B15-EC7F3C4D5F2F}" type="presParOf" srcId="{2DF83B19-F624-42AB-B8E7-062CEBFA3F5D}" destId="{A07683C9-78F5-47A0-954C-E466EA87BDDA}" srcOrd="1" destOrd="0" presId="urn:microsoft.com/office/officeart/2005/8/layout/vList3"/>
    <dgm:cxn modelId="{7A7E6E7E-9189-446A-913B-62BE5E88A4A2}" type="presParOf" srcId="{2DF83B19-F624-42AB-B8E7-062CEBFA3F5D}" destId="{FB6C24A7-9941-4B87-B709-2BAC3E274037}" srcOrd="2" destOrd="0" presId="urn:microsoft.com/office/officeart/2005/8/layout/vList3"/>
    <dgm:cxn modelId="{720D4D90-87C3-460E-9F0E-353FD4232C0B}" type="presParOf" srcId="{FB6C24A7-9941-4B87-B709-2BAC3E274037}" destId="{1A8224AC-DC47-418D-99B6-105611B13BF8}" srcOrd="0" destOrd="0" presId="urn:microsoft.com/office/officeart/2005/8/layout/vList3"/>
    <dgm:cxn modelId="{F19D9FDF-8A5E-4D7E-BCAB-4E524EF1DAC9}" type="presParOf" srcId="{FB6C24A7-9941-4B87-B709-2BAC3E274037}" destId="{B8415333-225E-4941-ABA7-4F5EDCFC86BA}" srcOrd="1" destOrd="0" presId="urn:microsoft.com/office/officeart/2005/8/layout/vList3"/>
    <dgm:cxn modelId="{644CF774-077B-4003-B19D-298D79136914}" type="presParOf" srcId="{2DF83B19-F624-42AB-B8E7-062CEBFA3F5D}" destId="{8B80CE42-72F5-448C-87C2-7B97645B4BE0}" srcOrd="3" destOrd="0" presId="urn:microsoft.com/office/officeart/2005/8/layout/vList3"/>
    <dgm:cxn modelId="{B83A18ED-AB3E-4DC0-AC5D-CDA825E2CA4E}" type="presParOf" srcId="{2DF83B19-F624-42AB-B8E7-062CEBFA3F5D}" destId="{D64B9A1F-A217-4430-9CBC-8A02F5792025}" srcOrd="4" destOrd="0" presId="urn:microsoft.com/office/officeart/2005/8/layout/vList3"/>
    <dgm:cxn modelId="{131973B4-29B8-4CD5-8255-E8E9E5FE494F}" type="presParOf" srcId="{D64B9A1F-A217-4430-9CBC-8A02F5792025}" destId="{5203B9A8-7001-4D26-9FEF-158B566E9661}" srcOrd="0" destOrd="0" presId="urn:microsoft.com/office/officeart/2005/8/layout/vList3"/>
    <dgm:cxn modelId="{E91CDC82-5AE6-4F1D-B629-2C621A46693F}" type="presParOf" srcId="{D64B9A1F-A217-4430-9CBC-8A02F5792025}" destId="{710884AC-102F-4F32-937B-5E2AA507A0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DF0B9-C0B8-4A3F-BAA0-675C7373DC6C}" type="doc">
      <dgm:prSet loTypeId="urn:microsoft.com/office/officeart/2005/8/layout/gear1" loCatId="relationship" qsTypeId="urn:microsoft.com/office/officeart/2005/8/quickstyle/simple4" qsCatId="simple" csTypeId="urn:microsoft.com/office/officeart/2005/8/colors/accent5_4" csCatId="accent5" phldr="1"/>
      <dgm:spPr/>
    </dgm:pt>
    <dgm:pt modelId="{E381796B-4725-480D-8A83-3558F2F123A9}">
      <dgm:prSet phldrT="[Testo]" custT="1"/>
      <dgm:spPr/>
      <dgm:t>
        <a:bodyPr/>
        <a:lstStyle/>
        <a:p>
          <a:r>
            <a:rPr lang="en-GB" sz="1600" b="0" i="0" dirty="0" smtClean="0"/>
            <a:t>Partnership and Networking</a:t>
          </a:r>
        </a:p>
        <a:p>
          <a:r>
            <a:rPr lang="en-GB" sz="1600" b="0" i="0" dirty="0" smtClean="0"/>
            <a:t>Strategic partnerships and network with stakeholders.</a:t>
          </a:r>
          <a:endParaRPr lang="it-IT" sz="1600" dirty="0"/>
        </a:p>
      </dgm:t>
    </dgm:pt>
    <dgm:pt modelId="{DBA57301-BFBC-496C-9287-584374C6A959}" type="parTrans" cxnId="{83848CFB-605C-41B2-AB0B-0E3C9E6752EC}">
      <dgm:prSet/>
      <dgm:spPr/>
      <dgm:t>
        <a:bodyPr/>
        <a:lstStyle/>
        <a:p>
          <a:endParaRPr lang="it-IT" sz="1600"/>
        </a:p>
      </dgm:t>
    </dgm:pt>
    <dgm:pt modelId="{B5573DA4-2B79-4977-AB20-7BE50553DC67}" type="sibTrans" cxnId="{83848CFB-605C-41B2-AB0B-0E3C9E6752EC}">
      <dgm:prSet/>
      <dgm:spPr/>
      <dgm:t>
        <a:bodyPr/>
        <a:lstStyle/>
        <a:p>
          <a:endParaRPr lang="it-IT" sz="1600"/>
        </a:p>
      </dgm:t>
    </dgm:pt>
    <dgm:pt modelId="{CFA2930B-E09D-4F06-9F38-3E7E52AD70CC}">
      <dgm:prSet phldrT="[Testo]" custT="1"/>
      <dgm:spPr/>
      <dgm:t>
        <a:bodyPr/>
        <a:lstStyle/>
        <a:p>
          <a:r>
            <a:rPr lang="en-GB" sz="1600" b="0" i="0" dirty="0" smtClean="0"/>
            <a:t>Proprietary Technologies &gt; </a:t>
          </a:r>
          <a:r>
            <a:rPr lang="en-GB" sz="1600" b="0" i="0" dirty="0" err="1" smtClean="0"/>
            <a:t>Blockchain</a:t>
          </a:r>
          <a:endParaRPr lang="it-IT" sz="1600" dirty="0"/>
        </a:p>
      </dgm:t>
    </dgm:pt>
    <dgm:pt modelId="{C90C66A8-22A8-4B54-A36C-856120EC6353}" type="parTrans" cxnId="{40538047-62D5-44B4-A05E-F2F03EC0167A}">
      <dgm:prSet/>
      <dgm:spPr/>
      <dgm:t>
        <a:bodyPr/>
        <a:lstStyle/>
        <a:p>
          <a:endParaRPr lang="it-IT" sz="1600"/>
        </a:p>
      </dgm:t>
    </dgm:pt>
    <dgm:pt modelId="{1DDB6B5C-0F7A-48EC-8A96-50AD7033C81B}" type="sibTrans" cxnId="{40538047-62D5-44B4-A05E-F2F03EC0167A}">
      <dgm:prSet/>
      <dgm:spPr/>
      <dgm:t>
        <a:bodyPr/>
        <a:lstStyle/>
        <a:p>
          <a:endParaRPr lang="it-IT" sz="1600"/>
        </a:p>
      </dgm:t>
    </dgm:pt>
    <dgm:pt modelId="{5DC1F6CC-B0B7-4B58-84C5-46E43A96EED3}">
      <dgm:prSet phldrT="[Testo]" custT="1"/>
      <dgm:spPr/>
      <dgm:t>
        <a:bodyPr/>
        <a:lstStyle/>
        <a:p>
          <a:r>
            <a:rPr lang="en-GB" sz="1600" b="0" i="0" dirty="0" smtClean="0"/>
            <a:t>Through digital means, we enhance the professionalism of pharmacists.</a:t>
          </a:r>
          <a:endParaRPr lang="it-IT" sz="1600" dirty="0" smtClean="0"/>
        </a:p>
      </dgm:t>
    </dgm:pt>
    <dgm:pt modelId="{D2F80F6C-0B3D-42A3-BF89-77C8AA50962B}" type="parTrans" cxnId="{8F37CBF7-D8B6-47F6-A120-B27D0D4FB03C}">
      <dgm:prSet/>
      <dgm:spPr/>
      <dgm:t>
        <a:bodyPr/>
        <a:lstStyle/>
        <a:p>
          <a:endParaRPr lang="it-IT" sz="1600"/>
        </a:p>
      </dgm:t>
    </dgm:pt>
    <dgm:pt modelId="{110E3D08-5A68-4F3E-B789-1FDD10DD16E7}" type="sibTrans" cxnId="{8F37CBF7-D8B6-47F6-A120-B27D0D4FB03C}">
      <dgm:prSet/>
      <dgm:spPr/>
      <dgm:t>
        <a:bodyPr/>
        <a:lstStyle/>
        <a:p>
          <a:endParaRPr lang="it-IT" sz="1600"/>
        </a:p>
      </dgm:t>
    </dgm:pt>
    <dgm:pt modelId="{0B14E396-7718-4286-AD25-F6C04424C7E3}" type="pres">
      <dgm:prSet presAssocID="{851DF0B9-C0B8-4A3F-BAA0-675C7373DC6C}" presName="composite" presStyleCnt="0">
        <dgm:presLayoutVars>
          <dgm:chMax val="3"/>
          <dgm:animLvl val="lvl"/>
          <dgm:resizeHandles val="exact"/>
        </dgm:presLayoutVars>
      </dgm:prSet>
      <dgm:spPr/>
    </dgm:pt>
    <dgm:pt modelId="{A3C4D961-338F-4E8B-91B9-6065F27EA79E}" type="pres">
      <dgm:prSet presAssocID="{E381796B-4725-480D-8A83-3558F2F123A9}" presName="gear1" presStyleLbl="node1" presStyleIdx="0" presStyleCnt="3">
        <dgm:presLayoutVars>
          <dgm:chMax val="1"/>
          <dgm:bulletEnabled val="1"/>
        </dgm:presLayoutVars>
      </dgm:prSet>
      <dgm:spPr/>
      <dgm:t>
        <a:bodyPr/>
        <a:lstStyle/>
        <a:p>
          <a:endParaRPr lang="it-IT"/>
        </a:p>
      </dgm:t>
    </dgm:pt>
    <dgm:pt modelId="{BF9DA259-6701-4C3D-8C9D-0994A393601F}" type="pres">
      <dgm:prSet presAssocID="{E381796B-4725-480D-8A83-3558F2F123A9}" presName="gear1srcNode" presStyleLbl="node1" presStyleIdx="0" presStyleCnt="3"/>
      <dgm:spPr/>
      <dgm:t>
        <a:bodyPr/>
        <a:lstStyle/>
        <a:p>
          <a:endParaRPr lang="it-IT"/>
        </a:p>
      </dgm:t>
    </dgm:pt>
    <dgm:pt modelId="{EF800467-7F77-4012-83FF-554B280AD672}" type="pres">
      <dgm:prSet presAssocID="{E381796B-4725-480D-8A83-3558F2F123A9}" presName="gear1dstNode" presStyleLbl="node1" presStyleIdx="0" presStyleCnt="3"/>
      <dgm:spPr/>
      <dgm:t>
        <a:bodyPr/>
        <a:lstStyle/>
        <a:p>
          <a:endParaRPr lang="it-IT"/>
        </a:p>
      </dgm:t>
    </dgm:pt>
    <dgm:pt modelId="{8981D109-7661-43F4-8328-B311207E72B3}" type="pres">
      <dgm:prSet presAssocID="{CFA2930B-E09D-4F06-9F38-3E7E52AD70CC}" presName="gear2" presStyleLbl="node1" presStyleIdx="1" presStyleCnt="3">
        <dgm:presLayoutVars>
          <dgm:chMax val="1"/>
          <dgm:bulletEnabled val="1"/>
        </dgm:presLayoutVars>
      </dgm:prSet>
      <dgm:spPr/>
      <dgm:t>
        <a:bodyPr/>
        <a:lstStyle/>
        <a:p>
          <a:endParaRPr lang="it-IT"/>
        </a:p>
      </dgm:t>
    </dgm:pt>
    <dgm:pt modelId="{3E1D764D-022D-4C66-8074-7C09E4392C9F}" type="pres">
      <dgm:prSet presAssocID="{CFA2930B-E09D-4F06-9F38-3E7E52AD70CC}" presName="gear2srcNode" presStyleLbl="node1" presStyleIdx="1" presStyleCnt="3"/>
      <dgm:spPr/>
      <dgm:t>
        <a:bodyPr/>
        <a:lstStyle/>
        <a:p>
          <a:endParaRPr lang="it-IT"/>
        </a:p>
      </dgm:t>
    </dgm:pt>
    <dgm:pt modelId="{81F596DB-89BA-47BB-888C-1B76B4E028C6}" type="pres">
      <dgm:prSet presAssocID="{CFA2930B-E09D-4F06-9F38-3E7E52AD70CC}" presName="gear2dstNode" presStyleLbl="node1" presStyleIdx="1" presStyleCnt="3"/>
      <dgm:spPr/>
      <dgm:t>
        <a:bodyPr/>
        <a:lstStyle/>
        <a:p>
          <a:endParaRPr lang="it-IT"/>
        </a:p>
      </dgm:t>
    </dgm:pt>
    <dgm:pt modelId="{CFA3DEF9-0535-45BB-89E7-EFF2F326C22C}" type="pres">
      <dgm:prSet presAssocID="{5DC1F6CC-B0B7-4B58-84C5-46E43A96EED3}" presName="gear3" presStyleLbl="node1" presStyleIdx="2" presStyleCnt="3" custScaleX="113309" custScaleY="120320" custLinFactNeighborX="-357" custLinFactNeighborY="-7362"/>
      <dgm:spPr/>
      <dgm:t>
        <a:bodyPr/>
        <a:lstStyle/>
        <a:p>
          <a:endParaRPr lang="it-IT"/>
        </a:p>
      </dgm:t>
    </dgm:pt>
    <dgm:pt modelId="{232043E7-8569-48F6-B212-DD1C60BDCCA5}" type="pres">
      <dgm:prSet presAssocID="{5DC1F6CC-B0B7-4B58-84C5-46E43A96EED3}" presName="gear3tx" presStyleLbl="node1" presStyleIdx="2" presStyleCnt="3">
        <dgm:presLayoutVars>
          <dgm:chMax val="1"/>
          <dgm:bulletEnabled val="1"/>
        </dgm:presLayoutVars>
      </dgm:prSet>
      <dgm:spPr/>
      <dgm:t>
        <a:bodyPr/>
        <a:lstStyle/>
        <a:p>
          <a:endParaRPr lang="it-IT"/>
        </a:p>
      </dgm:t>
    </dgm:pt>
    <dgm:pt modelId="{D20F9BDA-E521-4749-AA22-997C5D8940C0}" type="pres">
      <dgm:prSet presAssocID="{5DC1F6CC-B0B7-4B58-84C5-46E43A96EED3}" presName="gear3srcNode" presStyleLbl="node1" presStyleIdx="2" presStyleCnt="3"/>
      <dgm:spPr/>
      <dgm:t>
        <a:bodyPr/>
        <a:lstStyle/>
        <a:p>
          <a:endParaRPr lang="it-IT"/>
        </a:p>
      </dgm:t>
    </dgm:pt>
    <dgm:pt modelId="{7EABE865-3219-42FF-B2F2-9C666A410FDA}" type="pres">
      <dgm:prSet presAssocID="{5DC1F6CC-B0B7-4B58-84C5-46E43A96EED3}" presName="gear3dstNode" presStyleLbl="node1" presStyleIdx="2" presStyleCnt="3"/>
      <dgm:spPr/>
      <dgm:t>
        <a:bodyPr/>
        <a:lstStyle/>
        <a:p>
          <a:endParaRPr lang="it-IT"/>
        </a:p>
      </dgm:t>
    </dgm:pt>
    <dgm:pt modelId="{0862105C-A519-44B7-B419-A52E7863C9FF}" type="pres">
      <dgm:prSet presAssocID="{B5573DA4-2B79-4977-AB20-7BE50553DC67}" presName="connector1" presStyleLbl="sibTrans2D1" presStyleIdx="0" presStyleCnt="3"/>
      <dgm:spPr/>
      <dgm:t>
        <a:bodyPr/>
        <a:lstStyle/>
        <a:p>
          <a:endParaRPr lang="it-IT"/>
        </a:p>
      </dgm:t>
    </dgm:pt>
    <dgm:pt modelId="{AEECAEA7-AF55-4E68-9CE8-45E0DAC07282}" type="pres">
      <dgm:prSet presAssocID="{1DDB6B5C-0F7A-48EC-8A96-50AD7033C81B}" presName="connector2" presStyleLbl="sibTrans2D1" presStyleIdx="1" presStyleCnt="3"/>
      <dgm:spPr/>
      <dgm:t>
        <a:bodyPr/>
        <a:lstStyle/>
        <a:p>
          <a:endParaRPr lang="it-IT"/>
        </a:p>
      </dgm:t>
    </dgm:pt>
    <dgm:pt modelId="{5602D85E-F05A-4F4E-804C-23A41E3D3FE8}" type="pres">
      <dgm:prSet presAssocID="{110E3D08-5A68-4F3E-B789-1FDD10DD16E7}" presName="connector3" presStyleLbl="sibTrans2D1" presStyleIdx="2" presStyleCnt="3" custScaleX="110716"/>
      <dgm:spPr/>
      <dgm:t>
        <a:bodyPr/>
        <a:lstStyle/>
        <a:p>
          <a:endParaRPr lang="it-IT"/>
        </a:p>
      </dgm:t>
    </dgm:pt>
  </dgm:ptLst>
  <dgm:cxnLst>
    <dgm:cxn modelId="{D21A129C-0440-48A9-8605-28EC0DD17A7C}" type="presOf" srcId="{5DC1F6CC-B0B7-4B58-84C5-46E43A96EED3}" destId="{7EABE865-3219-42FF-B2F2-9C666A410FDA}" srcOrd="3" destOrd="0" presId="urn:microsoft.com/office/officeart/2005/8/layout/gear1"/>
    <dgm:cxn modelId="{7DCE56B9-7FD6-4B33-A347-1CDCEA43FE6C}" type="presOf" srcId="{5DC1F6CC-B0B7-4B58-84C5-46E43A96EED3}" destId="{232043E7-8569-48F6-B212-DD1C60BDCCA5}" srcOrd="1" destOrd="0" presId="urn:microsoft.com/office/officeart/2005/8/layout/gear1"/>
    <dgm:cxn modelId="{83848CFB-605C-41B2-AB0B-0E3C9E6752EC}" srcId="{851DF0B9-C0B8-4A3F-BAA0-675C7373DC6C}" destId="{E381796B-4725-480D-8A83-3558F2F123A9}" srcOrd="0" destOrd="0" parTransId="{DBA57301-BFBC-496C-9287-584374C6A959}" sibTransId="{B5573DA4-2B79-4977-AB20-7BE50553DC67}"/>
    <dgm:cxn modelId="{0FB7DF3D-C22C-40B5-9A95-EBDD18082ECB}" type="presOf" srcId="{CFA2930B-E09D-4F06-9F38-3E7E52AD70CC}" destId="{81F596DB-89BA-47BB-888C-1B76B4E028C6}" srcOrd="2" destOrd="0" presId="urn:microsoft.com/office/officeart/2005/8/layout/gear1"/>
    <dgm:cxn modelId="{AB2A63CF-80D7-4D6D-BBCB-57A88DF8D5CB}" type="presOf" srcId="{5DC1F6CC-B0B7-4B58-84C5-46E43A96EED3}" destId="{D20F9BDA-E521-4749-AA22-997C5D8940C0}" srcOrd="2" destOrd="0" presId="urn:microsoft.com/office/officeart/2005/8/layout/gear1"/>
    <dgm:cxn modelId="{6B3A72DF-61F2-42CC-A7C7-60BD7C676575}" type="presOf" srcId="{E381796B-4725-480D-8A83-3558F2F123A9}" destId="{EF800467-7F77-4012-83FF-554B280AD672}" srcOrd="2" destOrd="0" presId="urn:microsoft.com/office/officeart/2005/8/layout/gear1"/>
    <dgm:cxn modelId="{B95797A2-5353-4225-AE30-424019B07F88}" type="presOf" srcId="{110E3D08-5A68-4F3E-B789-1FDD10DD16E7}" destId="{5602D85E-F05A-4F4E-804C-23A41E3D3FE8}" srcOrd="0" destOrd="0" presId="urn:microsoft.com/office/officeart/2005/8/layout/gear1"/>
    <dgm:cxn modelId="{27841C4C-1613-4EA0-A129-76153616AA4D}" type="presOf" srcId="{1DDB6B5C-0F7A-48EC-8A96-50AD7033C81B}" destId="{AEECAEA7-AF55-4E68-9CE8-45E0DAC07282}" srcOrd="0" destOrd="0" presId="urn:microsoft.com/office/officeart/2005/8/layout/gear1"/>
    <dgm:cxn modelId="{40538047-62D5-44B4-A05E-F2F03EC0167A}" srcId="{851DF0B9-C0B8-4A3F-BAA0-675C7373DC6C}" destId="{CFA2930B-E09D-4F06-9F38-3E7E52AD70CC}" srcOrd="1" destOrd="0" parTransId="{C90C66A8-22A8-4B54-A36C-856120EC6353}" sibTransId="{1DDB6B5C-0F7A-48EC-8A96-50AD7033C81B}"/>
    <dgm:cxn modelId="{3CDEC58B-00B1-4C6C-A622-A34FA4CE1AC4}" type="presOf" srcId="{E381796B-4725-480D-8A83-3558F2F123A9}" destId="{BF9DA259-6701-4C3D-8C9D-0994A393601F}" srcOrd="1" destOrd="0" presId="urn:microsoft.com/office/officeart/2005/8/layout/gear1"/>
    <dgm:cxn modelId="{69EF34E7-C641-48FA-8CCE-274C848FBBCD}" type="presOf" srcId="{851DF0B9-C0B8-4A3F-BAA0-675C7373DC6C}" destId="{0B14E396-7718-4286-AD25-F6C04424C7E3}" srcOrd="0" destOrd="0" presId="urn:microsoft.com/office/officeart/2005/8/layout/gear1"/>
    <dgm:cxn modelId="{578F7E6D-5EB4-422A-8C7C-2B035F7DFEB3}" type="presOf" srcId="{CFA2930B-E09D-4F06-9F38-3E7E52AD70CC}" destId="{8981D109-7661-43F4-8328-B311207E72B3}" srcOrd="0" destOrd="0" presId="urn:microsoft.com/office/officeart/2005/8/layout/gear1"/>
    <dgm:cxn modelId="{8F37CBF7-D8B6-47F6-A120-B27D0D4FB03C}" srcId="{851DF0B9-C0B8-4A3F-BAA0-675C7373DC6C}" destId="{5DC1F6CC-B0B7-4B58-84C5-46E43A96EED3}" srcOrd="2" destOrd="0" parTransId="{D2F80F6C-0B3D-42A3-BF89-77C8AA50962B}" sibTransId="{110E3D08-5A68-4F3E-B789-1FDD10DD16E7}"/>
    <dgm:cxn modelId="{37E14693-AA42-483F-B66D-BA089621C963}" type="presOf" srcId="{CFA2930B-E09D-4F06-9F38-3E7E52AD70CC}" destId="{3E1D764D-022D-4C66-8074-7C09E4392C9F}" srcOrd="1" destOrd="0" presId="urn:microsoft.com/office/officeart/2005/8/layout/gear1"/>
    <dgm:cxn modelId="{62D72B86-9477-4309-8B1D-948776B3ABF6}" type="presOf" srcId="{B5573DA4-2B79-4977-AB20-7BE50553DC67}" destId="{0862105C-A519-44B7-B419-A52E7863C9FF}" srcOrd="0" destOrd="0" presId="urn:microsoft.com/office/officeart/2005/8/layout/gear1"/>
    <dgm:cxn modelId="{A2371DB7-AC93-4353-ACFD-62884897868A}" type="presOf" srcId="{5DC1F6CC-B0B7-4B58-84C5-46E43A96EED3}" destId="{CFA3DEF9-0535-45BB-89E7-EFF2F326C22C}" srcOrd="0" destOrd="0" presId="urn:microsoft.com/office/officeart/2005/8/layout/gear1"/>
    <dgm:cxn modelId="{CADCE8D2-F23C-4F3E-848F-F8F292F0C315}" type="presOf" srcId="{E381796B-4725-480D-8A83-3558F2F123A9}" destId="{A3C4D961-338F-4E8B-91B9-6065F27EA79E}" srcOrd="0" destOrd="0" presId="urn:microsoft.com/office/officeart/2005/8/layout/gear1"/>
    <dgm:cxn modelId="{4B098338-3C47-4176-A5D4-1A132B5861EC}" type="presParOf" srcId="{0B14E396-7718-4286-AD25-F6C04424C7E3}" destId="{A3C4D961-338F-4E8B-91B9-6065F27EA79E}" srcOrd="0" destOrd="0" presId="urn:microsoft.com/office/officeart/2005/8/layout/gear1"/>
    <dgm:cxn modelId="{132FD78B-DB7C-41E9-8259-F676CEB3F59C}" type="presParOf" srcId="{0B14E396-7718-4286-AD25-F6C04424C7E3}" destId="{BF9DA259-6701-4C3D-8C9D-0994A393601F}" srcOrd="1" destOrd="0" presId="urn:microsoft.com/office/officeart/2005/8/layout/gear1"/>
    <dgm:cxn modelId="{C0288B68-6DFD-43FD-86AA-674E55DD1873}" type="presParOf" srcId="{0B14E396-7718-4286-AD25-F6C04424C7E3}" destId="{EF800467-7F77-4012-83FF-554B280AD672}" srcOrd="2" destOrd="0" presId="urn:microsoft.com/office/officeart/2005/8/layout/gear1"/>
    <dgm:cxn modelId="{3E995BA8-E080-48BE-99CC-A6FE5E6D3991}" type="presParOf" srcId="{0B14E396-7718-4286-AD25-F6C04424C7E3}" destId="{8981D109-7661-43F4-8328-B311207E72B3}" srcOrd="3" destOrd="0" presId="urn:microsoft.com/office/officeart/2005/8/layout/gear1"/>
    <dgm:cxn modelId="{2B127325-8A8E-42C7-AB98-601F22505E6A}" type="presParOf" srcId="{0B14E396-7718-4286-AD25-F6C04424C7E3}" destId="{3E1D764D-022D-4C66-8074-7C09E4392C9F}" srcOrd="4" destOrd="0" presId="urn:microsoft.com/office/officeart/2005/8/layout/gear1"/>
    <dgm:cxn modelId="{9655B356-0ACD-432F-BB1D-2E08FC59F172}" type="presParOf" srcId="{0B14E396-7718-4286-AD25-F6C04424C7E3}" destId="{81F596DB-89BA-47BB-888C-1B76B4E028C6}" srcOrd="5" destOrd="0" presId="urn:microsoft.com/office/officeart/2005/8/layout/gear1"/>
    <dgm:cxn modelId="{BD560225-1F2A-49CC-8886-BA7205ADB75D}" type="presParOf" srcId="{0B14E396-7718-4286-AD25-F6C04424C7E3}" destId="{CFA3DEF9-0535-45BB-89E7-EFF2F326C22C}" srcOrd="6" destOrd="0" presId="urn:microsoft.com/office/officeart/2005/8/layout/gear1"/>
    <dgm:cxn modelId="{B83E1711-8B63-4E34-9D44-1A0B33F99487}" type="presParOf" srcId="{0B14E396-7718-4286-AD25-F6C04424C7E3}" destId="{232043E7-8569-48F6-B212-DD1C60BDCCA5}" srcOrd="7" destOrd="0" presId="urn:microsoft.com/office/officeart/2005/8/layout/gear1"/>
    <dgm:cxn modelId="{92B0085D-B0CE-48F7-9177-D570DFBBE1BE}" type="presParOf" srcId="{0B14E396-7718-4286-AD25-F6C04424C7E3}" destId="{D20F9BDA-E521-4749-AA22-997C5D8940C0}" srcOrd="8" destOrd="0" presId="urn:microsoft.com/office/officeart/2005/8/layout/gear1"/>
    <dgm:cxn modelId="{3B4BA5BA-0FA8-4E2B-95C3-880E6247974C}" type="presParOf" srcId="{0B14E396-7718-4286-AD25-F6C04424C7E3}" destId="{7EABE865-3219-42FF-B2F2-9C666A410FDA}" srcOrd="9" destOrd="0" presId="urn:microsoft.com/office/officeart/2005/8/layout/gear1"/>
    <dgm:cxn modelId="{2A9D6117-6DA1-42EE-814B-57F4ED800825}" type="presParOf" srcId="{0B14E396-7718-4286-AD25-F6C04424C7E3}" destId="{0862105C-A519-44B7-B419-A52E7863C9FF}" srcOrd="10" destOrd="0" presId="urn:microsoft.com/office/officeart/2005/8/layout/gear1"/>
    <dgm:cxn modelId="{B1C73A96-1083-484F-B1FD-8EBE5332FDE3}" type="presParOf" srcId="{0B14E396-7718-4286-AD25-F6C04424C7E3}" destId="{AEECAEA7-AF55-4E68-9CE8-45E0DAC07282}" srcOrd="11" destOrd="0" presId="urn:microsoft.com/office/officeart/2005/8/layout/gear1"/>
    <dgm:cxn modelId="{1E6690F9-1BF0-47A8-B87B-097B7E4EA0B3}" type="presParOf" srcId="{0B14E396-7718-4286-AD25-F6C04424C7E3}" destId="{5602D85E-F05A-4F4E-804C-23A41E3D3FE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AB2EB-7F5E-433B-ABCC-C8179604C0A6}">
      <dsp:nvSpPr>
        <dsp:cNvPr id="0" name=""/>
        <dsp:cNvSpPr/>
      </dsp:nvSpPr>
      <dsp:spPr>
        <a:xfrm rot="10800000">
          <a:off x="1869578" y="2586"/>
          <a:ext cx="5928741" cy="15049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61" tIns="160020" rIns="298704" bIns="160020" numCol="1" spcCol="1270" anchor="ctr" anchorCtr="0">
          <a:noAutofit/>
        </a:bodyPr>
        <a:lstStyle/>
        <a:p>
          <a:pPr lvl="0" algn="ctr" defTabSz="1866900">
            <a:lnSpc>
              <a:spcPct val="90000"/>
            </a:lnSpc>
            <a:spcBef>
              <a:spcPct val="0"/>
            </a:spcBef>
            <a:spcAft>
              <a:spcPct val="35000"/>
            </a:spcAft>
          </a:pPr>
          <a:r>
            <a:rPr lang="it-IT" sz="4200" kern="1200" dirty="0" smtClean="0"/>
            <a:t>Digital and </a:t>
          </a:r>
          <a:r>
            <a:rPr lang="it-IT" sz="4200" kern="1200" dirty="0" err="1" smtClean="0"/>
            <a:t>innovation</a:t>
          </a:r>
          <a:endParaRPr lang="it-IT" sz="4200" kern="1200" dirty="0"/>
        </a:p>
      </dsp:txBody>
      <dsp:txXfrm rot="10800000">
        <a:off x="2245827" y="2586"/>
        <a:ext cx="5552492" cy="1504996"/>
      </dsp:txXfrm>
    </dsp:sp>
    <dsp:sp modelId="{C9F5A047-CFF1-4B97-BCBC-A279CAC89F88}">
      <dsp:nvSpPr>
        <dsp:cNvPr id="0" name=""/>
        <dsp:cNvSpPr/>
      </dsp:nvSpPr>
      <dsp:spPr>
        <a:xfrm>
          <a:off x="1117080" y="2586"/>
          <a:ext cx="1504996" cy="150499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DFEE4-E4EF-4F10-9F02-16641531992D}">
      <dsp:nvSpPr>
        <dsp:cNvPr id="0" name=""/>
        <dsp:cNvSpPr/>
      </dsp:nvSpPr>
      <dsp:spPr>
        <a:xfrm rot="10800000">
          <a:off x="1869578" y="1956835"/>
          <a:ext cx="5928741" cy="15049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61" tIns="160020" rIns="298704" bIns="160020" numCol="1" spcCol="1270" anchor="ctr" anchorCtr="0">
          <a:noAutofit/>
        </a:bodyPr>
        <a:lstStyle/>
        <a:p>
          <a:pPr lvl="0" algn="ctr" defTabSz="1866900">
            <a:lnSpc>
              <a:spcPct val="90000"/>
            </a:lnSpc>
            <a:spcBef>
              <a:spcPct val="0"/>
            </a:spcBef>
            <a:spcAft>
              <a:spcPct val="35000"/>
            </a:spcAft>
          </a:pPr>
          <a:r>
            <a:rPr lang="it-IT" sz="4200" kern="1200" dirty="0" smtClean="0"/>
            <a:t>Care for </a:t>
          </a:r>
          <a:r>
            <a:rPr lang="it-IT" sz="4200" kern="1200" dirty="0" err="1" smtClean="0"/>
            <a:t>people</a:t>
          </a:r>
          <a:endParaRPr lang="it-IT" sz="4200" kern="1200" dirty="0"/>
        </a:p>
      </dsp:txBody>
      <dsp:txXfrm rot="10800000">
        <a:off x="2245827" y="1956835"/>
        <a:ext cx="5552492" cy="1504996"/>
      </dsp:txXfrm>
    </dsp:sp>
    <dsp:sp modelId="{E48B09EB-810B-4125-B595-76863AFD773F}">
      <dsp:nvSpPr>
        <dsp:cNvPr id="0" name=""/>
        <dsp:cNvSpPr/>
      </dsp:nvSpPr>
      <dsp:spPr>
        <a:xfrm>
          <a:off x="1117080" y="1956835"/>
          <a:ext cx="1504996" cy="150499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466EC-C03F-400F-AE97-4E0870860187}">
      <dsp:nvSpPr>
        <dsp:cNvPr id="0" name=""/>
        <dsp:cNvSpPr/>
      </dsp:nvSpPr>
      <dsp:spPr>
        <a:xfrm rot="10800000">
          <a:off x="1869578" y="3911084"/>
          <a:ext cx="5928741" cy="150499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61" tIns="160020" rIns="298704" bIns="160020" numCol="1" spcCol="1270" anchor="ctr" anchorCtr="0">
          <a:noAutofit/>
        </a:bodyPr>
        <a:lstStyle/>
        <a:p>
          <a:pPr lvl="0" algn="ctr" defTabSz="1866900">
            <a:lnSpc>
              <a:spcPct val="90000"/>
            </a:lnSpc>
            <a:spcBef>
              <a:spcPct val="0"/>
            </a:spcBef>
            <a:spcAft>
              <a:spcPct val="35000"/>
            </a:spcAft>
          </a:pPr>
          <a:r>
            <a:rPr lang="it-IT" sz="4200" kern="1200" dirty="0" smtClean="0"/>
            <a:t>ESG (</a:t>
          </a:r>
          <a:r>
            <a:rPr lang="it-IT" sz="4200" kern="1200" dirty="0" err="1" smtClean="0"/>
            <a:t>Enviroment</a:t>
          </a:r>
          <a:r>
            <a:rPr lang="it-IT" sz="4200" kern="1200" dirty="0" smtClean="0"/>
            <a:t>, social, </a:t>
          </a:r>
          <a:r>
            <a:rPr lang="it-IT" sz="4200" kern="1200" dirty="0" err="1" smtClean="0"/>
            <a:t>governance</a:t>
          </a:r>
          <a:r>
            <a:rPr lang="it-IT" sz="4200" kern="1200" dirty="0" smtClean="0"/>
            <a:t>)</a:t>
          </a:r>
          <a:endParaRPr lang="it-IT" sz="4200" kern="1200" dirty="0"/>
        </a:p>
      </dsp:txBody>
      <dsp:txXfrm rot="10800000">
        <a:off x="2245827" y="3911084"/>
        <a:ext cx="5552492" cy="1504996"/>
      </dsp:txXfrm>
    </dsp:sp>
    <dsp:sp modelId="{38EEED09-F3B2-4C32-BAFC-AAF1AEC4A826}">
      <dsp:nvSpPr>
        <dsp:cNvPr id="0" name=""/>
        <dsp:cNvSpPr/>
      </dsp:nvSpPr>
      <dsp:spPr>
        <a:xfrm>
          <a:off x="1117080" y="3911084"/>
          <a:ext cx="1504996" cy="150499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FEFA3-EE5A-483F-BA76-24C6588BF806}">
      <dsp:nvSpPr>
        <dsp:cNvPr id="0" name=""/>
        <dsp:cNvSpPr/>
      </dsp:nvSpPr>
      <dsp:spPr>
        <a:xfrm>
          <a:off x="3545205" y="1672208"/>
          <a:ext cx="2053589" cy="205359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B0AAA17-E75F-4860-8616-BF0EB16B1109}">
      <dsp:nvSpPr>
        <dsp:cNvPr id="0" name=""/>
        <dsp:cNvSpPr/>
      </dsp:nvSpPr>
      <dsp:spPr>
        <a:xfrm>
          <a:off x="3380917" y="0"/>
          <a:ext cx="2382164" cy="13788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it-IT" sz="1800" kern="1200" dirty="0" smtClean="0"/>
            <a:t>Advanced </a:t>
          </a:r>
          <a:r>
            <a:rPr lang="it-IT" sz="1800" kern="1200" dirty="0" err="1" smtClean="0"/>
            <a:t>aging</a:t>
          </a:r>
          <a:endParaRPr lang="it-IT" sz="1800" kern="1200" dirty="0"/>
        </a:p>
      </dsp:txBody>
      <dsp:txXfrm>
        <a:off x="3380917" y="0"/>
        <a:ext cx="2382164" cy="1378839"/>
      </dsp:txXfrm>
    </dsp:sp>
    <dsp:sp modelId="{331E6F3E-6743-4183-93A1-B8C74B7980C5}">
      <dsp:nvSpPr>
        <dsp:cNvPr id="0" name=""/>
        <dsp:cNvSpPr/>
      </dsp:nvSpPr>
      <dsp:spPr>
        <a:xfrm>
          <a:off x="4326390" y="2239586"/>
          <a:ext cx="2053589" cy="2053590"/>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3D47B41-1B94-4281-87E4-0E332A89656B}">
      <dsp:nvSpPr>
        <dsp:cNvPr id="0" name=""/>
        <dsp:cNvSpPr/>
      </dsp:nvSpPr>
      <dsp:spPr>
        <a:xfrm>
          <a:off x="6543446" y="1818893"/>
          <a:ext cx="2135733" cy="1496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0" i="0" kern="1200" dirty="0" smtClean="0"/>
            <a:t>Critical socio-environmental state</a:t>
          </a:r>
          <a:endParaRPr lang="it-IT" sz="1800" kern="1200" dirty="0"/>
        </a:p>
      </dsp:txBody>
      <dsp:txXfrm>
        <a:off x="6543446" y="1818893"/>
        <a:ext cx="2135733" cy="1496187"/>
      </dsp:txXfrm>
    </dsp:sp>
    <dsp:sp modelId="{314768AE-EC5A-4B5A-8BB1-1C82E347CCB0}">
      <dsp:nvSpPr>
        <dsp:cNvPr id="0" name=""/>
        <dsp:cNvSpPr/>
      </dsp:nvSpPr>
      <dsp:spPr>
        <a:xfrm>
          <a:off x="4028209" y="3158421"/>
          <a:ext cx="2053589" cy="2053590"/>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4558E2F0-8927-4547-B825-723177E3EFEF}">
      <dsp:nvSpPr>
        <dsp:cNvPr id="0" name=""/>
        <dsp:cNvSpPr/>
      </dsp:nvSpPr>
      <dsp:spPr>
        <a:xfrm>
          <a:off x="6214872" y="4371212"/>
          <a:ext cx="2135733" cy="1496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0" i="0" kern="1200" dirty="0" err="1" smtClean="0"/>
            <a:t>Polypharmacotherapy</a:t>
          </a:r>
          <a:endParaRPr lang="it-IT" sz="1800" kern="1200" dirty="0"/>
        </a:p>
      </dsp:txBody>
      <dsp:txXfrm>
        <a:off x="6214872" y="4371212"/>
        <a:ext cx="2135733" cy="1496187"/>
      </dsp:txXfrm>
    </dsp:sp>
    <dsp:sp modelId="{61091BA8-C718-4C96-AD3B-A6D71B6CA709}">
      <dsp:nvSpPr>
        <dsp:cNvPr id="0" name=""/>
        <dsp:cNvSpPr/>
      </dsp:nvSpPr>
      <dsp:spPr>
        <a:xfrm>
          <a:off x="3062200" y="3158421"/>
          <a:ext cx="2053589" cy="2053590"/>
        </a:xfrm>
        <a:prstGeom prst="ellipse">
          <a:avLst/>
        </a:prstGeom>
        <a:gradFill rotWithShape="0">
          <a:gsLst>
            <a:gs pos="0">
              <a:schemeClr val="accent3">
                <a:alpha val="50000"/>
                <a:hueOff val="8437698"/>
                <a:satOff val="-12660"/>
                <a:lumOff val="-2059"/>
                <a:alphaOff val="0"/>
                <a:shade val="51000"/>
                <a:satMod val="130000"/>
              </a:schemeClr>
            </a:gs>
            <a:gs pos="80000">
              <a:schemeClr val="accent3">
                <a:alpha val="50000"/>
                <a:hueOff val="8437698"/>
                <a:satOff val="-12660"/>
                <a:lumOff val="-2059"/>
                <a:alphaOff val="0"/>
                <a:shade val="93000"/>
                <a:satMod val="130000"/>
              </a:schemeClr>
            </a:gs>
            <a:gs pos="100000">
              <a:schemeClr val="accent3">
                <a:alpha val="50000"/>
                <a:hueOff val="8437698"/>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6375C057-D86C-4F19-95EB-4ECEE2AE73AE}">
      <dsp:nvSpPr>
        <dsp:cNvPr id="0" name=""/>
        <dsp:cNvSpPr/>
      </dsp:nvSpPr>
      <dsp:spPr>
        <a:xfrm>
          <a:off x="793394" y="4371212"/>
          <a:ext cx="2135733" cy="1496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0" i="0" kern="1200" dirty="0" smtClean="0"/>
            <a:t>Coexistence of chronic diseases</a:t>
          </a:r>
          <a:endParaRPr lang="it-IT" sz="1800" kern="1200" dirty="0"/>
        </a:p>
      </dsp:txBody>
      <dsp:txXfrm>
        <a:off x="793394" y="4371212"/>
        <a:ext cx="2135733" cy="1496187"/>
      </dsp:txXfrm>
    </dsp:sp>
    <dsp:sp modelId="{89F6F49D-4C1B-4F71-9847-FF5D357A6740}">
      <dsp:nvSpPr>
        <dsp:cNvPr id="0" name=""/>
        <dsp:cNvSpPr/>
      </dsp:nvSpPr>
      <dsp:spPr>
        <a:xfrm>
          <a:off x="2764019" y="2239586"/>
          <a:ext cx="2053589" cy="2053590"/>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7D74B228-9560-44F3-B08C-CAF82BD84C4D}">
      <dsp:nvSpPr>
        <dsp:cNvPr id="0" name=""/>
        <dsp:cNvSpPr/>
      </dsp:nvSpPr>
      <dsp:spPr>
        <a:xfrm>
          <a:off x="464820" y="1818893"/>
          <a:ext cx="2135733" cy="14961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0" i="0" kern="1200" dirty="0" smtClean="0"/>
            <a:t>Reduced functional autonomy</a:t>
          </a:r>
          <a:endParaRPr lang="it-IT" sz="1800" kern="1200" dirty="0"/>
        </a:p>
      </dsp:txBody>
      <dsp:txXfrm>
        <a:off x="464820" y="1818893"/>
        <a:ext cx="2135733" cy="1496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F5D5-7314-4DFD-A083-B3EE00A285F6}">
      <dsp:nvSpPr>
        <dsp:cNvPr id="0" name=""/>
        <dsp:cNvSpPr/>
      </dsp:nvSpPr>
      <dsp:spPr>
        <a:xfrm rot="10800000">
          <a:off x="2398574" y="3021"/>
          <a:ext cx="7716116" cy="1820164"/>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42" tIns="60960" rIns="113792" bIns="60960" numCol="1" spcCol="1270" anchor="ctr" anchorCtr="0">
          <a:noAutofit/>
        </a:bodyPr>
        <a:lstStyle/>
        <a:p>
          <a:pPr lvl="0" algn="ctr" defTabSz="711200">
            <a:lnSpc>
              <a:spcPct val="90000"/>
            </a:lnSpc>
            <a:spcBef>
              <a:spcPct val="0"/>
            </a:spcBef>
            <a:spcAft>
              <a:spcPct val="35000"/>
            </a:spcAft>
          </a:pPr>
          <a:r>
            <a:rPr lang="en-GB" sz="1600" b="0" i="0" kern="1200" dirty="0" smtClean="0"/>
            <a:t>Access to a network of qualified healthcare professionals validated through </a:t>
          </a:r>
          <a:r>
            <a:rPr lang="en-GB" sz="1600" b="0" i="0" kern="1200" dirty="0" err="1" smtClean="0"/>
            <a:t>blockchain</a:t>
          </a:r>
          <a:r>
            <a:rPr lang="en-GB" sz="1600" b="0" i="0" kern="1200" dirty="0" smtClean="0"/>
            <a:t> technology.</a:t>
          </a:r>
          <a:endParaRPr lang="it-IT" sz="1600" kern="1200" dirty="0"/>
        </a:p>
      </dsp:txBody>
      <dsp:txXfrm rot="10800000">
        <a:off x="2853615" y="3021"/>
        <a:ext cx="7261075" cy="1820164"/>
      </dsp:txXfrm>
    </dsp:sp>
    <dsp:sp modelId="{5F26E6B2-2D81-44D7-BF61-19B0A584052D}">
      <dsp:nvSpPr>
        <dsp:cNvPr id="0" name=""/>
        <dsp:cNvSpPr/>
      </dsp:nvSpPr>
      <dsp:spPr>
        <a:xfrm>
          <a:off x="1488491" y="3021"/>
          <a:ext cx="1820164" cy="182016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415333-225E-4941-ABA7-4F5EDCFC86BA}">
      <dsp:nvSpPr>
        <dsp:cNvPr id="0" name=""/>
        <dsp:cNvSpPr/>
      </dsp:nvSpPr>
      <dsp:spPr>
        <a:xfrm rot="10800000">
          <a:off x="2398574" y="2366517"/>
          <a:ext cx="7716116" cy="1820164"/>
        </a:xfrm>
        <a:prstGeom prst="homePlat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42" tIns="60960" rIns="113792" bIns="60960" numCol="1" spcCol="1270" anchor="ctr" anchorCtr="0">
          <a:noAutofit/>
        </a:bodyPr>
        <a:lstStyle/>
        <a:p>
          <a:pPr lvl="0" algn="ctr" defTabSz="711200">
            <a:lnSpc>
              <a:spcPct val="90000"/>
            </a:lnSpc>
            <a:spcBef>
              <a:spcPct val="0"/>
            </a:spcBef>
            <a:spcAft>
              <a:spcPct val="35000"/>
            </a:spcAft>
          </a:pPr>
          <a:r>
            <a:rPr lang="en-GB" sz="1600" b="0" i="0" kern="1200" dirty="0" smtClean="0"/>
            <a:t>Social impact: The services offered by the 4YH project have high social value and impact.</a:t>
          </a:r>
        </a:p>
        <a:p>
          <a:pPr lvl="0" algn="ctr" defTabSz="711200">
            <a:lnSpc>
              <a:spcPct val="90000"/>
            </a:lnSpc>
            <a:spcBef>
              <a:spcPct val="0"/>
            </a:spcBef>
            <a:spcAft>
              <a:spcPct val="35000"/>
            </a:spcAft>
          </a:pPr>
          <a:endParaRPr lang="it-IT" sz="1600" kern="1200" dirty="0"/>
        </a:p>
      </dsp:txBody>
      <dsp:txXfrm rot="10800000">
        <a:off x="2853615" y="2366517"/>
        <a:ext cx="7261075" cy="1820164"/>
      </dsp:txXfrm>
    </dsp:sp>
    <dsp:sp modelId="{1A8224AC-DC47-418D-99B6-105611B13BF8}">
      <dsp:nvSpPr>
        <dsp:cNvPr id="0" name=""/>
        <dsp:cNvSpPr/>
      </dsp:nvSpPr>
      <dsp:spPr>
        <a:xfrm>
          <a:off x="1488491" y="2366517"/>
          <a:ext cx="1820164" cy="182016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0884AC-102F-4F32-937B-5E2AA507A002}">
      <dsp:nvSpPr>
        <dsp:cNvPr id="0" name=""/>
        <dsp:cNvSpPr/>
      </dsp:nvSpPr>
      <dsp:spPr>
        <a:xfrm rot="10800000">
          <a:off x="2398574" y="4730014"/>
          <a:ext cx="7716116" cy="1820164"/>
        </a:xfrm>
        <a:prstGeom prst="homePlat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42" tIns="60960" rIns="113792" bIns="60960" numCol="1" spcCol="1270" anchor="ctr" anchorCtr="0">
          <a:noAutofit/>
        </a:bodyPr>
        <a:lstStyle/>
        <a:p>
          <a:pPr lvl="0" algn="ctr" defTabSz="711200">
            <a:lnSpc>
              <a:spcPct val="90000"/>
            </a:lnSpc>
            <a:spcBef>
              <a:spcPct val="0"/>
            </a:spcBef>
            <a:spcAft>
              <a:spcPct val="35000"/>
            </a:spcAft>
          </a:pPr>
          <a:r>
            <a:rPr lang="en-GB" sz="1600" b="0" i="0" kern="1200" dirty="0" smtClean="0"/>
            <a:t>Differentiation and competitive advantage: Differentiation from competitors by offering unique and value-added services. The competitive differentiation of the project lies in a qualitative and carefully selected offering in the partner accreditation process based on </a:t>
          </a:r>
          <a:r>
            <a:rPr lang="en-GB" sz="1600" b="0" i="0" kern="1200" dirty="0" err="1" smtClean="0"/>
            <a:t>blockchain</a:t>
          </a:r>
          <a:r>
            <a:rPr lang="en-GB" sz="1600" b="0" i="0" kern="1200" dirty="0" smtClean="0"/>
            <a:t>.</a:t>
          </a:r>
          <a:endParaRPr lang="it-IT" sz="1600" kern="1200" dirty="0" smtClean="0">
            <a:latin typeface="Calibri" panose="020F0502020204030204" pitchFamily="34" charset="0"/>
            <a:ea typeface="Calibri" panose="020F0502020204030204" pitchFamily="34" charset="0"/>
            <a:cs typeface="Times New Roman" panose="02020603050405020304" pitchFamily="18" charset="0"/>
          </a:endParaRPr>
        </a:p>
      </dsp:txBody>
      <dsp:txXfrm rot="10800000">
        <a:off x="2853615" y="4730014"/>
        <a:ext cx="7261075" cy="1820164"/>
      </dsp:txXfrm>
    </dsp:sp>
    <dsp:sp modelId="{5203B9A8-7001-4D26-9FEF-158B566E9661}">
      <dsp:nvSpPr>
        <dsp:cNvPr id="0" name=""/>
        <dsp:cNvSpPr/>
      </dsp:nvSpPr>
      <dsp:spPr>
        <a:xfrm>
          <a:off x="1488491" y="4730014"/>
          <a:ext cx="1820164" cy="182016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D961-338F-4E8B-91B9-6065F27EA79E}">
      <dsp:nvSpPr>
        <dsp:cNvPr id="0" name=""/>
        <dsp:cNvSpPr/>
      </dsp:nvSpPr>
      <dsp:spPr>
        <a:xfrm>
          <a:off x="2558241" y="3278755"/>
          <a:ext cx="3126740" cy="3126740"/>
        </a:xfrm>
        <a:prstGeom prst="gear9">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i="0" kern="1200" dirty="0" smtClean="0"/>
            <a:t>Partnership and Networking</a:t>
          </a:r>
        </a:p>
        <a:p>
          <a:pPr lvl="0" algn="ctr" defTabSz="711200">
            <a:lnSpc>
              <a:spcPct val="90000"/>
            </a:lnSpc>
            <a:spcBef>
              <a:spcPct val="0"/>
            </a:spcBef>
            <a:spcAft>
              <a:spcPct val="35000"/>
            </a:spcAft>
          </a:pPr>
          <a:r>
            <a:rPr lang="en-GB" sz="1600" b="0" i="0" kern="1200" dirty="0" smtClean="0"/>
            <a:t>Strategic partnerships and network with stakeholders.</a:t>
          </a:r>
          <a:endParaRPr lang="it-IT" sz="1600" kern="1200" dirty="0"/>
        </a:p>
      </dsp:txBody>
      <dsp:txXfrm>
        <a:off x="3186855" y="4011179"/>
        <a:ext cx="1869512" cy="1607209"/>
      </dsp:txXfrm>
    </dsp:sp>
    <dsp:sp modelId="{8981D109-7661-43F4-8328-B311207E72B3}">
      <dsp:nvSpPr>
        <dsp:cNvPr id="0" name=""/>
        <dsp:cNvSpPr/>
      </dsp:nvSpPr>
      <dsp:spPr>
        <a:xfrm>
          <a:off x="739047" y="2539707"/>
          <a:ext cx="2273992" cy="2273992"/>
        </a:xfrm>
        <a:prstGeom prst="gear6">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i="0" kern="1200" dirty="0" smtClean="0"/>
            <a:t>Proprietary Technologies &gt; </a:t>
          </a:r>
          <a:r>
            <a:rPr lang="en-GB" sz="1600" b="0" i="0" kern="1200" dirty="0" err="1" smtClean="0"/>
            <a:t>Blockchain</a:t>
          </a:r>
          <a:endParaRPr lang="it-IT" sz="1600" kern="1200" dirty="0"/>
        </a:p>
      </dsp:txBody>
      <dsp:txXfrm>
        <a:off x="1311531" y="3115651"/>
        <a:ext cx="1129024" cy="1122104"/>
      </dsp:txXfrm>
    </dsp:sp>
    <dsp:sp modelId="{CFA3DEF9-0535-45BB-89E7-EFF2F326C22C}">
      <dsp:nvSpPr>
        <dsp:cNvPr id="0" name=""/>
        <dsp:cNvSpPr/>
      </dsp:nvSpPr>
      <dsp:spPr>
        <a:xfrm rot="20700000">
          <a:off x="1883296" y="515033"/>
          <a:ext cx="2467403" cy="2737964"/>
        </a:xfrm>
        <a:prstGeom prst="gear6">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i="0" kern="1200" dirty="0" smtClean="0"/>
            <a:t>Through digital means, we enhance the professionalism of pharmacists.</a:t>
          </a:r>
          <a:endParaRPr lang="it-IT" sz="1600" kern="1200" dirty="0" smtClean="0"/>
        </a:p>
      </dsp:txBody>
      <dsp:txXfrm rot="-20700000">
        <a:off x="2408422" y="1131596"/>
        <a:ext cx="1417151" cy="1504837"/>
      </dsp:txXfrm>
    </dsp:sp>
    <dsp:sp modelId="{0862105C-A519-44B7-B419-A52E7863C9FF}">
      <dsp:nvSpPr>
        <dsp:cNvPr id="0" name=""/>
        <dsp:cNvSpPr/>
      </dsp:nvSpPr>
      <dsp:spPr>
        <a:xfrm>
          <a:off x="2334518" y="2797376"/>
          <a:ext cx="4002227" cy="4002227"/>
        </a:xfrm>
        <a:prstGeom prst="circularArrow">
          <a:avLst>
            <a:gd name="adj1" fmla="val 4687"/>
            <a:gd name="adj2" fmla="val 299029"/>
            <a:gd name="adj3" fmla="val 2543123"/>
            <a:gd name="adj4" fmla="val 15804380"/>
            <a:gd name="adj5" fmla="val 5469"/>
          </a:avLst>
        </a:prstGeom>
        <a:gradFill rotWithShape="0">
          <a:gsLst>
            <a:gs pos="0">
              <a:schemeClr val="accent5">
                <a:shade val="90000"/>
                <a:hueOff val="0"/>
                <a:satOff val="0"/>
                <a:lumOff val="0"/>
                <a:alphaOff val="0"/>
                <a:shade val="51000"/>
                <a:satMod val="130000"/>
              </a:schemeClr>
            </a:gs>
            <a:gs pos="80000">
              <a:schemeClr val="accent5">
                <a:shade val="90000"/>
                <a:hueOff val="0"/>
                <a:satOff val="0"/>
                <a:lumOff val="0"/>
                <a:alphaOff val="0"/>
                <a:shade val="93000"/>
                <a:satMod val="130000"/>
              </a:schemeClr>
            </a:gs>
            <a:gs pos="100000">
              <a:schemeClr val="accent5">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ECAEA7-AF55-4E68-9CE8-45E0DAC07282}">
      <dsp:nvSpPr>
        <dsp:cNvPr id="0" name=""/>
        <dsp:cNvSpPr/>
      </dsp:nvSpPr>
      <dsp:spPr>
        <a:xfrm>
          <a:off x="336327" y="2030161"/>
          <a:ext cx="2907868" cy="2907868"/>
        </a:xfrm>
        <a:prstGeom prst="leftCircularArrow">
          <a:avLst>
            <a:gd name="adj1" fmla="val 6452"/>
            <a:gd name="adj2" fmla="val 429999"/>
            <a:gd name="adj3" fmla="val 10489124"/>
            <a:gd name="adj4" fmla="val 14837806"/>
            <a:gd name="adj5" fmla="val 7527"/>
          </a:avLst>
        </a:prstGeom>
        <a:gradFill rotWithShape="0">
          <a:gsLst>
            <a:gs pos="0">
              <a:schemeClr val="accent5">
                <a:shade val="90000"/>
                <a:hueOff val="177219"/>
                <a:satOff val="-4428"/>
                <a:lumOff val="21188"/>
                <a:alphaOff val="0"/>
                <a:shade val="51000"/>
                <a:satMod val="130000"/>
              </a:schemeClr>
            </a:gs>
            <a:gs pos="80000">
              <a:schemeClr val="accent5">
                <a:shade val="90000"/>
                <a:hueOff val="177219"/>
                <a:satOff val="-4428"/>
                <a:lumOff val="21188"/>
                <a:alphaOff val="0"/>
                <a:shade val="93000"/>
                <a:satMod val="130000"/>
              </a:schemeClr>
            </a:gs>
            <a:gs pos="100000">
              <a:schemeClr val="accent5">
                <a:shade val="90000"/>
                <a:hueOff val="177219"/>
                <a:satOff val="-4428"/>
                <a:lumOff val="21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02D85E-F05A-4F4E-804C-23A41E3D3FE8}">
      <dsp:nvSpPr>
        <dsp:cNvPr id="0" name=""/>
        <dsp:cNvSpPr/>
      </dsp:nvSpPr>
      <dsp:spPr>
        <a:xfrm>
          <a:off x="1329357" y="476461"/>
          <a:ext cx="3471242" cy="3135267"/>
        </a:xfrm>
        <a:prstGeom prst="circularArrow">
          <a:avLst>
            <a:gd name="adj1" fmla="val 5984"/>
            <a:gd name="adj2" fmla="val 394124"/>
            <a:gd name="adj3" fmla="val 13313824"/>
            <a:gd name="adj4" fmla="val 10508221"/>
            <a:gd name="adj5" fmla="val 6981"/>
          </a:avLst>
        </a:prstGeom>
        <a:gradFill rotWithShape="0">
          <a:gsLst>
            <a:gs pos="0">
              <a:schemeClr val="accent5">
                <a:shade val="90000"/>
                <a:hueOff val="177219"/>
                <a:satOff val="-4428"/>
                <a:lumOff val="21188"/>
                <a:alphaOff val="0"/>
                <a:shade val="51000"/>
                <a:satMod val="130000"/>
              </a:schemeClr>
            </a:gs>
            <a:gs pos="80000">
              <a:schemeClr val="accent5">
                <a:shade val="90000"/>
                <a:hueOff val="177219"/>
                <a:satOff val="-4428"/>
                <a:lumOff val="21188"/>
                <a:alphaOff val="0"/>
                <a:shade val="93000"/>
                <a:satMod val="130000"/>
              </a:schemeClr>
            </a:gs>
            <a:gs pos="100000">
              <a:schemeClr val="accent5">
                <a:shade val="90000"/>
                <a:hueOff val="177219"/>
                <a:satOff val="-4428"/>
                <a:lumOff val="21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37891D-9304-4948-B58C-28D2A627B37F}" type="datetimeFigureOut">
              <a:rPr lang="en-GB" smtClean="0"/>
              <a:t>27/09/2024</a:t>
            </a:fld>
            <a:endParaRPr lang="en-GB"/>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FE1AB8F-1F98-465D-AE85-AF9B6E259767}" type="slidenum">
              <a:rPr lang="en-GB" smtClean="0"/>
              <a:t>‹N›</a:t>
            </a:fld>
            <a:endParaRPr lang="en-GB"/>
          </a:p>
        </p:txBody>
      </p:sp>
    </p:spTree>
    <p:extLst>
      <p:ext uri="{BB962C8B-B14F-4D97-AF65-F5344CB8AC3E}">
        <p14:creationId xmlns:p14="http://schemas.microsoft.com/office/powerpoint/2010/main" val="299837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FE1AB8F-1F98-465D-AE85-AF9B6E259767}" type="slidenum">
              <a:rPr lang="en-GB" smtClean="0"/>
              <a:t>2</a:t>
            </a:fld>
            <a:endParaRPr lang="en-GB"/>
          </a:p>
        </p:txBody>
      </p:sp>
    </p:spTree>
    <p:extLst>
      <p:ext uri="{BB962C8B-B14F-4D97-AF65-F5344CB8AC3E}">
        <p14:creationId xmlns:p14="http://schemas.microsoft.com/office/powerpoint/2010/main" val="366193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FE1AB8F-1F98-465D-AE85-AF9B6E259767}" type="slidenum">
              <a:rPr lang="en-GB" smtClean="0"/>
              <a:t>9</a:t>
            </a:fld>
            <a:endParaRPr lang="en-GB"/>
          </a:p>
        </p:txBody>
      </p:sp>
    </p:spTree>
    <p:extLst>
      <p:ext uri="{BB962C8B-B14F-4D97-AF65-F5344CB8AC3E}">
        <p14:creationId xmlns:p14="http://schemas.microsoft.com/office/powerpoint/2010/main" val="180920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FE1AB8F-1F98-465D-AE85-AF9B6E259767}" type="slidenum">
              <a:rPr lang="en-GB" smtClean="0"/>
              <a:t>11</a:t>
            </a:fld>
            <a:endParaRPr lang="en-GB"/>
          </a:p>
        </p:txBody>
      </p:sp>
    </p:spTree>
    <p:extLst>
      <p:ext uri="{BB962C8B-B14F-4D97-AF65-F5344CB8AC3E}">
        <p14:creationId xmlns:p14="http://schemas.microsoft.com/office/powerpoint/2010/main" val="365112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3D6D2"/>
          </a:solidFill>
        </p:spPr>
        <p:txBody>
          <a:bodyPr wrap="square" lIns="0" tIns="0" rIns="0" bIns="0" rtlCol="0"/>
          <a:lstStyle/>
          <a:p>
            <a:endParaRPr/>
          </a:p>
        </p:txBody>
      </p:sp>
      <p:sp>
        <p:nvSpPr>
          <p:cNvPr id="2" name="Holder 2"/>
          <p:cNvSpPr>
            <a:spLocks noGrp="1"/>
          </p:cNvSpPr>
          <p:nvPr>
            <p:ph type="title"/>
          </p:nvPr>
        </p:nvSpPr>
        <p:spPr>
          <a:xfrm>
            <a:off x="134213" y="429259"/>
            <a:ext cx="11923572" cy="39115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1138834" y="2996844"/>
            <a:ext cx="9964420" cy="309752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484" y="0"/>
            <a:ext cx="12044934" cy="6759700"/>
          </a:xfrm>
          <a:prstGeom prst="rect">
            <a:avLst/>
          </a:prstGeom>
        </p:spPr>
      </p:pic>
      <p:sp>
        <p:nvSpPr>
          <p:cNvPr id="3" name="object 3"/>
          <p:cNvSpPr txBox="1"/>
          <p:nvPr/>
        </p:nvSpPr>
        <p:spPr>
          <a:xfrm>
            <a:off x="771550" y="158242"/>
            <a:ext cx="3215640" cy="1854200"/>
          </a:xfrm>
          <a:prstGeom prst="rect">
            <a:avLst/>
          </a:prstGeom>
        </p:spPr>
        <p:txBody>
          <a:bodyPr vert="horz" wrap="square" lIns="0" tIns="12065" rIns="0" bIns="0" rtlCol="0">
            <a:spAutoFit/>
          </a:bodyPr>
          <a:lstStyle/>
          <a:p>
            <a:pPr marL="12700">
              <a:lnSpc>
                <a:spcPct val="100000"/>
              </a:lnSpc>
              <a:spcBef>
                <a:spcPts val="95"/>
              </a:spcBef>
            </a:pPr>
            <a:r>
              <a:rPr sz="4000" spc="-25" dirty="0">
                <a:solidFill>
                  <a:srgbClr val="F1F1F1"/>
                </a:solidFill>
                <a:latin typeface="Calibri"/>
                <a:cs typeface="Calibri"/>
              </a:rPr>
              <a:t>4YH</a:t>
            </a:r>
            <a:endParaRPr sz="4000">
              <a:latin typeface="Calibri"/>
              <a:cs typeface="Calibri"/>
            </a:endParaRPr>
          </a:p>
          <a:p>
            <a:pPr>
              <a:lnSpc>
                <a:spcPct val="100000"/>
              </a:lnSpc>
              <a:spcBef>
                <a:spcPts val="40"/>
              </a:spcBef>
            </a:pPr>
            <a:endParaRPr sz="3900">
              <a:latin typeface="Calibri"/>
              <a:cs typeface="Calibri"/>
            </a:endParaRPr>
          </a:p>
          <a:p>
            <a:pPr marL="12700">
              <a:lnSpc>
                <a:spcPct val="100000"/>
              </a:lnSpc>
            </a:pPr>
            <a:r>
              <a:rPr sz="4000" dirty="0">
                <a:solidFill>
                  <a:srgbClr val="F1F1F1"/>
                </a:solidFill>
                <a:latin typeface="Calibri"/>
                <a:cs typeface="Calibri"/>
              </a:rPr>
              <a:t>For</a:t>
            </a:r>
            <a:r>
              <a:rPr sz="4000" spc="-150" dirty="0">
                <a:solidFill>
                  <a:srgbClr val="F1F1F1"/>
                </a:solidFill>
                <a:latin typeface="Calibri"/>
                <a:cs typeface="Calibri"/>
              </a:rPr>
              <a:t> </a:t>
            </a:r>
            <a:r>
              <a:rPr sz="4000" spc="-50" dirty="0">
                <a:solidFill>
                  <a:srgbClr val="F1F1F1"/>
                </a:solidFill>
                <a:latin typeface="Calibri"/>
                <a:cs typeface="Calibri"/>
              </a:rPr>
              <a:t>Your</a:t>
            </a:r>
            <a:r>
              <a:rPr sz="4000" spc="-125" dirty="0">
                <a:solidFill>
                  <a:srgbClr val="F1F1F1"/>
                </a:solidFill>
                <a:latin typeface="Calibri"/>
                <a:cs typeface="Calibri"/>
              </a:rPr>
              <a:t> </a:t>
            </a:r>
            <a:r>
              <a:rPr sz="4000" spc="-10" dirty="0">
                <a:solidFill>
                  <a:srgbClr val="F1F1F1"/>
                </a:solidFill>
                <a:latin typeface="Calibri"/>
                <a:cs typeface="Calibri"/>
              </a:rPr>
              <a:t>Health</a:t>
            </a:r>
            <a:endParaRPr sz="4000">
              <a:latin typeface="Calibri"/>
              <a:cs typeface="Calibri"/>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5410200"/>
            <a:ext cx="1574647" cy="11809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4727" y="914400"/>
            <a:ext cx="6629400" cy="738664"/>
          </a:xfrm>
        </p:spPr>
        <p:txBody>
          <a:bodyPr/>
          <a:lstStyle/>
          <a:p>
            <a:r>
              <a:rPr lang="en-GB" sz="1600" b="0" dirty="0"/>
              <a:t>The global digital health (eHealth) market is estimated to grow in the coming years (by 2025) at a compound annual growth rate of 11%. The eHealth market includes categories such as eHealth Devices, eHealth Apps, Online Pharmacy, and Online Doctor Consultations. The latter categories have proven to be among the most substantial segments within the global telemedicine industry.</a:t>
            </a:r>
            <a:endParaRPr lang="en-GB" sz="1600" dirty="0"/>
          </a:p>
        </p:txBody>
      </p:sp>
      <p:sp>
        <p:nvSpPr>
          <p:cNvPr id="4" name="Rettangolo 3"/>
          <p:cNvSpPr/>
          <p:nvPr/>
        </p:nvSpPr>
        <p:spPr>
          <a:xfrm>
            <a:off x="228600" y="32327"/>
            <a:ext cx="6553200" cy="615553"/>
          </a:xfrm>
          <a:prstGeom prst="rect">
            <a:avLst/>
          </a:prstGeom>
        </p:spPr>
        <p:txBody>
          <a:bodyPr wrap="square">
            <a:spAutoFit/>
          </a:bodyPr>
          <a:lstStyle/>
          <a:p>
            <a:endParaRPr lang="en-GB" sz="2000" b="0" i="0" u="none" strike="noStrike" baseline="0" dirty="0" smtClean="0">
              <a:solidFill>
                <a:srgbClr val="000000"/>
              </a:solidFill>
            </a:endParaRPr>
          </a:p>
          <a:p>
            <a:r>
              <a:rPr lang="en-GB" sz="1400" dirty="0" smtClean="0"/>
              <a:t> </a:t>
            </a:r>
            <a:endParaRPr lang="en-GB" sz="1400" b="0" i="0" u="none" strike="noStrike" baseline="0" dirty="0" smtClean="0">
              <a:solidFill>
                <a:srgbClr val="000000"/>
              </a:solidFill>
            </a:endParaRPr>
          </a:p>
        </p:txBody>
      </p:sp>
      <p:graphicFrame>
        <p:nvGraphicFramePr>
          <p:cNvPr id="7" name="Diagramma 6"/>
          <p:cNvGraphicFramePr/>
          <p:nvPr>
            <p:extLst>
              <p:ext uri="{D42A27DB-BD31-4B8C-83A1-F6EECF244321}">
                <p14:modId xmlns:p14="http://schemas.microsoft.com/office/powerpoint/2010/main" val="1076449140"/>
              </p:ext>
            </p:extLst>
          </p:nvPr>
        </p:nvGraphicFramePr>
        <p:xfrm>
          <a:off x="5943600" y="18473"/>
          <a:ext cx="5684982" cy="684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a:blip r:embed="rId7"/>
          <a:stretch>
            <a:fillRect/>
          </a:stretch>
        </p:blipFill>
        <p:spPr>
          <a:xfrm>
            <a:off x="0" y="2354505"/>
            <a:ext cx="6324599" cy="4503495"/>
          </a:xfrm>
          <a:prstGeom prst="rect">
            <a:avLst/>
          </a:prstGeom>
        </p:spPr>
      </p:pic>
      <p:sp>
        <p:nvSpPr>
          <p:cNvPr id="5" name="CasellaDiTesto 4"/>
          <p:cNvSpPr txBox="1"/>
          <p:nvPr/>
        </p:nvSpPr>
        <p:spPr>
          <a:xfrm>
            <a:off x="180109" y="340103"/>
            <a:ext cx="3583032" cy="369332"/>
          </a:xfrm>
          <a:prstGeom prst="rect">
            <a:avLst/>
          </a:prstGeom>
          <a:noFill/>
        </p:spPr>
        <p:txBody>
          <a:bodyPr wrap="none" rtlCol="0">
            <a:spAutoFit/>
          </a:bodyPr>
          <a:lstStyle/>
          <a:p>
            <a:r>
              <a:rPr lang="it-IT" b="1" dirty="0" smtClean="0"/>
              <a:t>WHY INVEST IN THE PROJECT</a:t>
            </a:r>
            <a:endParaRPr lang="en-GB" b="1" dirty="0"/>
          </a:p>
        </p:txBody>
      </p:sp>
    </p:spTree>
    <p:extLst>
      <p:ext uri="{BB962C8B-B14F-4D97-AF65-F5344CB8AC3E}">
        <p14:creationId xmlns:p14="http://schemas.microsoft.com/office/powerpoint/2010/main" val="27880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66800" y="152400"/>
            <a:ext cx="966931" cy="369332"/>
          </a:xfrm>
          <a:prstGeom prst="rect">
            <a:avLst/>
          </a:prstGeom>
          <a:noFill/>
        </p:spPr>
        <p:txBody>
          <a:bodyPr wrap="none" rtlCol="0">
            <a:spAutoFit/>
          </a:bodyPr>
          <a:lstStyle/>
          <a:p>
            <a:r>
              <a:rPr lang="it-IT" b="1" dirty="0" smtClean="0"/>
              <a:t>VISION</a:t>
            </a:r>
            <a:endParaRPr lang="en-GB" b="1" dirty="0"/>
          </a:p>
        </p:txBody>
      </p:sp>
      <p:sp>
        <p:nvSpPr>
          <p:cNvPr id="3" name="Rettangolo 2"/>
          <p:cNvSpPr/>
          <p:nvPr/>
        </p:nvSpPr>
        <p:spPr>
          <a:xfrm>
            <a:off x="1219200" y="1483959"/>
            <a:ext cx="10896600" cy="5324535"/>
          </a:xfrm>
          <a:prstGeom prst="rect">
            <a:avLst/>
          </a:prstGeom>
        </p:spPr>
        <p:txBody>
          <a:bodyPr wrap="square">
            <a:spAutoFit/>
          </a:bodyPr>
          <a:lstStyle/>
          <a:p>
            <a:r>
              <a:rPr lang="en-GB" sz="2000" dirty="0"/>
              <a:t>Revolutionizing the traditional healthcare system through its digital approach, H4Y strengthens communication between patients and healthcare providers by creating dedicated reference points through pharmacies across the territory. This offers a new Patient Relationship Management (PRM) model that immediately addresses healthcare needs.</a:t>
            </a:r>
          </a:p>
          <a:p>
            <a:r>
              <a:rPr lang="en-GB" sz="2000" dirty="0"/>
              <a:t>This approach also promotes </a:t>
            </a:r>
            <a:r>
              <a:rPr lang="en-GB" sz="2000" dirty="0" err="1"/>
              <a:t>dehospitalization</a:t>
            </a:r>
            <a:r>
              <a:rPr lang="en-GB" sz="2000" dirty="0"/>
              <a:t> and home care, paving the way for a new care model for chronic and multi-chronic patients, thus alleviating the burden on public healthcare budgets.</a:t>
            </a:r>
          </a:p>
          <a:p>
            <a:r>
              <a:rPr lang="en-GB" sz="2000" dirty="0"/>
              <a:t>We aim to engage private sector stakeholders in the healthcare industry who, by joining the platform, can position themselves as innovators in a rapidly transforming sector.</a:t>
            </a:r>
          </a:p>
          <a:p>
            <a:endParaRPr lang="it-IT" sz="2000" b="0" i="0" dirty="0" smtClean="0">
              <a:solidFill>
                <a:srgbClr val="374151"/>
              </a:solidFill>
              <a:effectLst/>
              <a:latin typeface="+mn-lt"/>
            </a:endParaRPr>
          </a:p>
          <a:p>
            <a:endParaRPr lang="it-IT" sz="2000" dirty="0" smtClean="0">
              <a:latin typeface="+mn-lt"/>
            </a:endParaRPr>
          </a:p>
          <a:p>
            <a:endParaRPr lang="it-IT" sz="2000" dirty="0" smtClean="0">
              <a:latin typeface="+mn-lt"/>
            </a:endParaRPr>
          </a:p>
          <a:p>
            <a:endParaRPr lang="it-IT" sz="2000" dirty="0" smtClean="0">
              <a:latin typeface="+mn-lt"/>
            </a:endParaRPr>
          </a:p>
          <a:p>
            <a:endParaRPr lang="it-IT" sz="2000" dirty="0" smtClean="0">
              <a:latin typeface="+mn-lt"/>
            </a:endParaRPr>
          </a:p>
          <a:p>
            <a:endParaRPr lang="it-IT" sz="2000" dirty="0" smtClean="0">
              <a:latin typeface="+mn-lt"/>
            </a:endParaRPr>
          </a:p>
          <a:p>
            <a:endParaRPr lang="it-IT" sz="2000" dirty="0" smtClean="0">
              <a:latin typeface="+mn-lt"/>
            </a:endParaRPr>
          </a:p>
          <a:p>
            <a:endParaRPr lang="en-GB" sz="2000" dirty="0">
              <a:latin typeface="+mn-lt"/>
            </a:endParaRPr>
          </a:p>
        </p:txBody>
      </p:sp>
      <p:sp>
        <p:nvSpPr>
          <p:cNvPr id="4" name="Freccia circolare a destra 3"/>
          <p:cNvSpPr/>
          <p:nvPr/>
        </p:nvSpPr>
        <p:spPr>
          <a:xfrm>
            <a:off x="228600" y="152400"/>
            <a:ext cx="838200" cy="2819400"/>
          </a:xfrm>
          <a:prstGeom prst="curved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7" name="Immagine 6"/>
          <p:cNvPicPr>
            <a:picLocks noChangeAspect="1"/>
          </p:cNvPicPr>
          <p:nvPr/>
        </p:nvPicPr>
        <p:blipFill>
          <a:blip r:embed="rId3"/>
          <a:stretch>
            <a:fillRect/>
          </a:stretch>
        </p:blipFill>
        <p:spPr>
          <a:xfrm>
            <a:off x="7696200" y="4800600"/>
            <a:ext cx="2714625" cy="1685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847" y="0"/>
            <a:ext cx="3085154" cy="1143000"/>
          </a:xfrm>
          <a:prstGeom prst="rect">
            <a:avLst/>
          </a:prstGeom>
        </p:spPr>
      </p:pic>
    </p:spTree>
    <p:extLst>
      <p:ext uri="{BB962C8B-B14F-4D97-AF65-F5344CB8AC3E}">
        <p14:creationId xmlns:p14="http://schemas.microsoft.com/office/powerpoint/2010/main" val="4017336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181853"/>
            <a:ext cx="4194810" cy="2673858"/>
          </a:xfrm>
          <a:prstGeom prst="rect">
            <a:avLst/>
          </a:prstGeom>
        </p:spPr>
      </p:pic>
      <p:pic>
        <p:nvPicPr>
          <p:cNvPr id="3" name="object 3"/>
          <p:cNvPicPr/>
          <p:nvPr/>
        </p:nvPicPr>
        <p:blipFill>
          <a:blip r:embed="rId3" cstate="print"/>
          <a:stretch>
            <a:fillRect/>
          </a:stretch>
        </p:blipFill>
        <p:spPr>
          <a:xfrm>
            <a:off x="8560307" y="0"/>
            <a:ext cx="3629405" cy="2631186"/>
          </a:xfrm>
          <a:prstGeom prst="rect">
            <a:avLst/>
          </a:prstGeom>
        </p:spPr>
      </p:pic>
      <p:pic>
        <p:nvPicPr>
          <p:cNvPr id="4" name="object 4"/>
          <p:cNvPicPr/>
          <p:nvPr/>
        </p:nvPicPr>
        <p:blipFill>
          <a:blip r:embed="rId4" cstate="print"/>
          <a:stretch>
            <a:fillRect/>
          </a:stretch>
        </p:blipFill>
        <p:spPr>
          <a:xfrm>
            <a:off x="8007095" y="4181853"/>
            <a:ext cx="4182617" cy="2673858"/>
          </a:xfrm>
          <a:prstGeom prst="rect">
            <a:avLst/>
          </a:prstGeom>
        </p:spPr>
      </p:pic>
      <p:pic>
        <p:nvPicPr>
          <p:cNvPr id="5" name="object 5"/>
          <p:cNvPicPr/>
          <p:nvPr/>
        </p:nvPicPr>
        <p:blipFill>
          <a:blip r:embed="rId5" cstate="print"/>
          <a:stretch>
            <a:fillRect/>
          </a:stretch>
        </p:blipFill>
        <p:spPr>
          <a:xfrm>
            <a:off x="0" y="0"/>
            <a:ext cx="3416046" cy="2725674"/>
          </a:xfrm>
          <a:prstGeom prst="rect">
            <a:avLst/>
          </a:prstGeom>
        </p:spPr>
      </p:pic>
      <p:sp>
        <p:nvSpPr>
          <p:cNvPr id="6" name="object 6"/>
          <p:cNvSpPr txBox="1"/>
          <p:nvPr/>
        </p:nvSpPr>
        <p:spPr>
          <a:xfrm>
            <a:off x="2517394" y="2754883"/>
            <a:ext cx="7051040" cy="997068"/>
          </a:xfrm>
          <a:prstGeom prst="rect">
            <a:avLst/>
          </a:prstGeom>
        </p:spPr>
        <p:txBody>
          <a:bodyPr vert="horz" wrap="square" lIns="0" tIns="12065" rIns="0" bIns="0" rtlCol="0">
            <a:spAutoFit/>
          </a:bodyPr>
          <a:lstStyle/>
          <a:p>
            <a:pPr marL="12700" marR="5080">
              <a:lnSpc>
                <a:spcPct val="100000"/>
              </a:lnSpc>
              <a:spcBef>
                <a:spcPts val="95"/>
              </a:spcBef>
            </a:pPr>
            <a:r>
              <a:rPr lang="en-GB" sz="1600" dirty="0"/>
              <a:t>We aim to become an entity that combines economic objectives with a strong social impact: making assistance accessible and widespread, promoting work-life balance, and enhancing the role of professionals in the field and corporate welfare.</a:t>
            </a:r>
            <a:endParaRPr sz="16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295400"/>
            <a:ext cx="10915650" cy="2351926"/>
          </a:xfrm>
          <a:prstGeom prst="rect">
            <a:avLst/>
          </a:prstGeom>
        </p:spPr>
        <p:txBody>
          <a:bodyPr vert="horz" wrap="square" lIns="0" tIns="142240" rIns="0" bIns="0" rtlCol="0">
            <a:spAutoFit/>
          </a:bodyPr>
          <a:lstStyle/>
          <a:p>
            <a:pPr marL="12700">
              <a:lnSpc>
                <a:spcPct val="100000"/>
              </a:lnSpc>
              <a:spcBef>
                <a:spcPts val="1120"/>
              </a:spcBef>
            </a:pPr>
            <a:endParaRPr lang="it-IT" b="1" spc="-10" dirty="0">
              <a:latin typeface="Calibri"/>
              <a:cs typeface="Calibri"/>
            </a:endParaRPr>
          </a:p>
          <a:p>
            <a:pPr marL="12700">
              <a:lnSpc>
                <a:spcPct val="100000"/>
              </a:lnSpc>
              <a:spcBef>
                <a:spcPts val="1120"/>
              </a:spcBef>
            </a:pPr>
            <a:endParaRPr sz="1800" dirty="0">
              <a:latin typeface="Calibri"/>
              <a:cs typeface="Calibri"/>
            </a:endParaRPr>
          </a:p>
          <a:p>
            <a:pPr marL="702309" marR="5080">
              <a:lnSpc>
                <a:spcPct val="90000"/>
              </a:lnSpc>
              <a:spcBef>
                <a:spcPts val="970"/>
              </a:spcBef>
              <a:tabLst>
                <a:tab pos="931544" algn="l"/>
                <a:tab pos="932180" algn="l"/>
              </a:tabLst>
            </a:pPr>
            <a:r>
              <a:rPr lang="en-GB" sz="2000" dirty="0"/>
              <a:t>H.T.P. is a Full-Service Digital Agency registered in the business registry as an INNOVATIVE SME. We stand alongside our clients for the development of even complex projects in the field of Digital Marketing. Currently, our main focus is on the pharmacy sector. In 2021, our team passionately began the development of the 4YH portal, a platform that will complement our offering within the pharmacy channel.</a:t>
            </a:r>
            <a:endParaRPr sz="2000" dirty="0">
              <a:latin typeface="Calibri"/>
              <a:cs typeface="Calibri"/>
            </a:endParaRPr>
          </a:p>
        </p:txBody>
      </p:sp>
      <p:sp>
        <p:nvSpPr>
          <p:cNvPr id="6" name="CasellaDiTesto 5"/>
          <p:cNvSpPr txBox="1"/>
          <p:nvPr/>
        </p:nvSpPr>
        <p:spPr>
          <a:xfrm>
            <a:off x="609600" y="304800"/>
            <a:ext cx="1505540" cy="369332"/>
          </a:xfrm>
          <a:prstGeom prst="rect">
            <a:avLst/>
          </a:prstGeom>
          <a:noFill/>
        </p:spPr>
        <p:txBody>
          <a:bodyPr wrap="none" rtlCol="0">
            <a:spAutoFit/>
          </a:bodyPr>
          <a:lstStyle/>
          <a:p>
            <a:r>
              <a:rPr lang="it-IT" b="1" dirty="0" smtClean="0">
                <a:latin typeface="+mn-lt"/>
              </a:rPr>
              <a:t>WHO WE ARE</a:t>
            </a:r>
            <a:endParaRPr lang="en-GB" b="1" dirty="0">
              <a:latin typeface="+mn-lt"/>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847" y="0"/>
            <a:ext cx="3085154" cy="1143000"/>
          </a:xfrm>
          <a:prstGeom prst="rect">
            <a:avLst/>
          </a:prstGeom>
        </p:spPr>
      </p:pic>
      <p:pic>
        <p:nvPicPr>
          <p:cNvPr id="8" name="Immagine 7"/>
          <p:cNvPicPr>
            <a:picLocks noChangeAspect="1"/>
          </p:cNvPicPr>
          <p:nvPr/>
        </p:nvPicPr>
        <p:blipFill>
          <a:blip r:embed="rId4"/>
          <a:stretch>
            <a:fillRect/>
          </a:stretch>
        </p:blipFill>
        <p:spPr>
          <a:xfrm>
            <a:off x="8382000" y="4800600"/>
            <a:ext cx="174087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3400" y="381000"/>
            <a:ext cx="1418978" cy="369332"/>
          </a:xfrm>
          <a:prstGeom prst="rect">
            <a:avLst/>
          </a:prstGeom>
          <a:noFill/>
        </p:spPr>
        <p:txBody>
          <a:bodyPr wrap="none" rtlCol="0">
            <a:spAutoFit/>
          </a:bodyPr>
          <a:lstStyle/>
          <a:p>
            <a:r>
              <a:rPr lang="it-IT" b="1" dirty="0" smtClean="0">
                <a:latin typeface="+mn-lt"/>
              </a:rPr>
              <a:t>OUR VALUES</a:t>
            </a:r>
            <a:endParaRPr lang="en-GB" b="1" dirty="0">
              <a:latin typeface="+mn-lt"/>
            </a:endParaRPr>
          </a:p>
        </p:txBody>
      </p:sp>
      <p:graphicFrame>
        <p:nvGraphicFramePr>
          <p:cNvPr id="5" name="Diagramma 4"/>
          <p:cNvGraphicFramePr/>
          <p:nvPr>
            <p:extLst>
              <p:ext uri="{D42A27DB-BD31-4B8C-83A1-F6EECF244321}">
                <p14:modId xmlns:p14="http://schemas.microsoft.com/office/powerpoint/2010/main" val="1288868270"/>
              </p:ext>
            </p:extLst>
          </p:nvPr>
        </p:nvGraphicFramePr>
        <p:xfrm>
          <a:off x="914400" y="1066800"/>
          <a:ext cx="8915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6847" y="0"/>
            <a:ext cx="3085154" cy="1143000"/>
          </a:xfrm>
          <a:prstGeom prst="rect">
            <a:avLst/>
          </a:prstGeom>
        </p:spPr>
      </p:pic>
    </p:spTree>
    <p:extLst>
      <p:ext uri="{BB962C8B-B14F-4D97-AF65-F5344CB8AC3E}">
        <p14:creationId xmlns:p14="http://schemas.microsoft.com/office/powerpoint/2010/main" val="245733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066800" y="424995"/>
            <a:ext cx="3121367" cy="369332"/>
          </a:xfrm>
          <a:prstGeom prst="rect">
            <a:avLst/>
          </a:prstGeom>
          <a:noFill/>
        </p:spPr>
        <p:txBody>
          <a:bodyPr wrap="none" rtlCol="0">
            <a:spAutoFit/>
          </a:bodyPr>
          <a:lstStyle/>
          <a:p>
            <a:r>
              <a:rPr lang="it-IT" b="1" dirty="0" smtClean="0"/>
              <a:t>PROBLEM TO BE SOLVED</a:t>
            </a:r>
            <a:endParaRPr lang="en-GB" b="1" dirty="0"/>
          </a:p>
        </p:txBody>
      </p:sp>
      <p:sp>
        <p:nvSpPr>
          <p:cNvPr id="9" name="Rettangolo 8"/>
          <p:cNvSpPr/>
          <p:nvPr/>
        </p:nvSpPr>
        <p:spPr>
          <a:xfrm>
            <a:off x="838200" y="1600200"/>
            <a:ext cx="10820400" cy="3477875"/>
          </a:xfrm>
          <a:prstGeom prst="rect">
            <a:avLst/>
          </a:prstGeom>
        </p:spPr>
        <p:txBody>
          <a:bodyPr wrap="square">
            <a:spAutoFit/>
          </a:bodyPr>
          <a:lstStyle/>
          <a:p>
            <a:pPr marL="342900" indent="-342900">
              <a:buFont typeface="Wingdings" panose="05000000000000000000" pitchFamily="2" charset="2"/>
              <a:buChar char="q"/>
            </a:pPr>
            <a:r>
              <a:rPr lang="en-GB" sz="2000" dirty="0" smtClean="0"/>
              <a:t>The </a:t>
            </a:r>
            <a:r>
              <a:rPr lang="en-GB" sz="2000" dirty="0"/>
              <a:t>progressive aging of the </a:t>
            </a:r>
            <a:r>
              <a:rPr lang="en-GB" sz="2000" dirty="0" smtClean="0"/>
              <a:t>population</a:t>
            </a:r>
          </a:p>
          <a:p>
            <a:pPr marL="342900" indent="-342900">
              <a:buFont typeface="Wingdings" panose="05000000000000000000" pitchFamily="2" charset="2"/>
              <a:buChar char="q"/>
            </a:pPr>
            <a:endParaRPr lang="en-GB" sz="2000" dirty="0"/>
          </a:p>
          <a:p>
            <a:pPr marL="342900" indent="-342900">
              <a:buFont typeface="Wingdings" panose="05000000000000000000" pitchFamily="2" charset="2"/>
              <a:buChar char="q"/>
            </a:pPr>
            <a:r>
              <a:rPr lang="en-GB" sz="2000" dirty="0"/>
              <a:t>A significant gap between healthcare demand and </a:t>
            </a:r>
            <a:r>
              <a:rPr lang="en-GB" sz="2000" dirty="0" smtClean="0"/>
              <a:t>supply</a:t>
            </a:r>
          </a:p>
          <a:p>
            <a:pPr marL="342900" indent="-342900">
              <a:buFont typeface="Wingdings" panose="05000000000000000000" pitchFamily="2" charset="2"/>
              <a:buChar char="q"/>
            </a:pPr>
            <a:endParaRPr lang="it-IT" sz="2000" dirty="0" smtClean="0"/>
          </a:p>
          <a:p>
            <a:endParaRPr lang="en-GB" sz="2000" dirty="0"/>
          </a:p>
          <a:p>
            <a:r>
              <a:rPr lang="en-GB" sz="2000" dirty="0"/>
              <a:t>Information on the web is fragmented and </a:t>
            </a:r>
            <a:r>
              <a:rPr lang="en-GB" sz="2000" dirty="0" smtClean="0"/>
              <a:t>confusing.</a:t>
            </a:r>
            <a:endParaRPr lang="en-GB" sz="2000" dirty="0"/>
          </a:p>
          <a:p>
            <a:r>
              <a:rPr lang="en-GB" sz="2000" dirty="0"/>
              <a:t>Frequently, a lack of supply is highlighted in comparison to what families request, such as assistance only during certain hours of the day or services during the summer vacation. There is a focus on tailor-made and/or shared care solutions, either at home or in places dear to the family.</a:t>
            </a:r>
          </a:p>
          <a:p>
            <a:pPr marL="285750" indent="-285750">
              <a:buFont typeface="Arial" panose="020B0604020202020204" pitchFamily="34" charset="0"/>
              <a:buChar char="•"/>
            </a:pPr>
            <a:endParaRPr lang="it-IT" sz="2000" dirty="0" smtClean="0">
              <a:latin typeface="+mn-lt"/>
            </a:endParaRPr>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847" y="0"/>
            <a:ext cx="3085154" cy="1143000"/>
          </a:xfrm>
          <a:prstGeom prst="rect">
            <a:avLst/>
          </a:prstGeom>
        </p:spPr>
      </p:pic>
      <p:pic>
        <p:nvPicPr>
          <p:cNvPr id="1026" name="Picture 2" descr="Gli Anziani Usano Internet. Uomo Anziano Moderno Con Laptop. Educazione  Informatica Di Vecchia Data. Il Nonno Progressivo Utilizza Illustrazione  Vettoriale - Illustrazione di uomo, moderno: 2354977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118324"/>
            <a:ext cx="2232045" cy="2066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137173"/>
            <a:ext cx="11923572" cy="382156"/>
          </a:xfrm>
          <a:prstGeom prst="rect">
            <a:avLst/>
          </a:prstGeom>
        </p:spPr>
        <p:txBody>
          <a:bodyPr vert="horz" wrap="square" lIns="0" tIns="12700" rIns="0" bIns="0" rtlCol="0">
            <a:spAutoFit/>
          </a:bodyPr>
          <a:lstStyle/>
          <a:p>
            <a:pPr marL="4529455">
              <a:lnSpc>
                <a:spcPct val="100000"/>
              </a:lnSpc>
              <a:spcBef>
                <a:spcPts val="100"/>
              </a:spcBef>
            </a:pPr>
            <a:r>
              <a:rPr lang="it-IT" spc="-10" dirty="0" smtClean="0"/>
              <a:t>OUR SOLUTION</a:t>
            </a:r>
            <a:endParaRPr spc="-10" dirty="0"/>
          </a:p>
        </p:txBody>
      </p:sp>
      <p:sp>
        <p:nvSpPr>
          <p:cNvPr id="3" name="object 3"/>
          <p:cNvSpPr txBox="1"/>
          <p:nvPr/>
        </p:nvSpPr>
        <p:spPr>
          <a:xfrm>
            <a:off x="572632" y="1371600"/>
            <a:ext cx="10297160" cy="5111656"/>
          </a:xfrm>
          <a:prstGeom prst="rect">
            <a:avLst/>
          </a:prstGeom>
        </p:spPr>
        <p:txBody>
          <a:bodyPr vert="horz" wrap="square" lIns="0" tIns="104140" rIns="0" bIns="0" rtlCol="0">
            <a:spAutoFit/>
          </a:bodyPr>
          <a:lstStyle/>
          <a:p>
            <a:pPr marL="12700">
              <a:lnSpc>
                <a:spcPct val="100000"/>
              </a:lnSpc>
              <a:spcBef>
                <a:spcPts val="820"/>
              </a:spcBef>
            </a:pPr>
            <a:r>
              <a:rPr sz="2400" b="1" spc="-25" dirty="0" smtClean="0">
                <a:latin typeface="Calibri"/>
                <a:cs typeface="Calibri"/>
              </a:rPr>
              <a:t>4YH</a:t>
            </a:r>
            <a:r>
              <a:rPr lang="it-IT" sz="2400" b="1" spc="-25" dirty="0" smtClean="0">
                <a:latin typeface="Calibri"/>
                <a:cs typeface="Calibri"/>
              </a:rPr>
              <a:t> (For Your </a:t>
            </a:r>
            <a:r>
              <a:rPr lang="it-IT" sz="2400" b="1" spc="-25" dirty="0" err="1" smtClean="0">
                <a:latin typeface="Calibri"/>
                <a:cs typeface="Calibri"/>
              </a:rPr>
              <a:t>Health</a:t>
            </a:r>
            <a:r>
              <a:rPr lang="it-IT" sz="2400" b="1" spc="-25" dirty="0" smtClean="0">
                <a:latin typeface="Calibri"/>
                <a:cs typeface="Calibri"/>
              </a:rPr>
              <a:t>)</a:t>
            </a:r>
          </a:p>
          <a:p>
            <a:pPr marL="355600" indent="-342900">
              <a:lnSpc>
                <a:spcPct val="100000"/>
              </a:lnSpc>
              <a:spcBef>
                <a:spcPts val="820"/>
              </a:spcBef>
              <a:buFont typeface="Wingdings" panose="05000000000000000000" pitchFamily="2" charset="2"/>
              <a:buChar char="Ø"/>
            </a:pPr>
            <a:endParaRPr lang="it-IT" sz="2400" b="1" spc="-25" dirty="0">
              <a:latin typeface="Calibri"/>
              <a:cs typeface="Calibri"/>
            </a:endParaRPr>
          </a:p>
          <a:p>
            <a:pPr marL="342900" indent="-342900">
              <a:buFont typeface="Wingdings" panose="05000000000000000000" pitchFamily="2" charset="2"/>
              <a:buChar char="Ø"/>
            </a:pPr>
            <a:r>
              <a:rPr lang="en-GB" sz="2400" dirty="0"/>
              <a:t>It is structured as a marketplace that connects healthcare professionals, specialists, public, private, and third-sector facilities with patients who wish or need to receive services, traditional and niche medical treatments, including home-based care.</a:t>
            </a:r>
          </a:p>
          <a:p>
            <a:pPr marL="342900" indent="-342900">
              <a:buFont typeface="Wingdings" panose="05000000000000000000" pitchFamily="2" charset="2"/>
              <a:buChar char="Ø"/>
            </a:pPr>
            <a:r>
              <a:rPr lang="en-GB" sz="2400" dirty="0"/>
              <a:t>On the portal, users can search for and find the desired service with just a few clicks</a:t>
            </a:r>
            <a:r>
              <a:rPr lang="en-GB" sz="2400" dirty="0" smtClean="0"/>
              <a:t>.</a:t>
            </a:r>
          </a:p>
          <a:p>
            <a:pPr marL="342900" indent="-342900">
              <a:buFont typeface="Wingdings" panose="05000000000000000000" pitchFamily="2" charset="2"/>
              <a:buChar char="Ø"/>
            </a:pPr>
            <a:r>
              <a:rPr lang="en-GB" sz="2400" dirty="0" smtClean="0"/>
              <a:t>The </a:t>
            </a:r>
            <a:r>
              <a:rPr lang="en-GB" sz="2400" dirty="0"/>
              <a:t>search engine filters solutions based on geographical proximity and the type of assistance the patient requires.</a:t>
            </a:r>
          </a:p>
          <a:p>
            <a:pPr marL="342900" indent="-342900">
              <a:buFont typeface="Wingdings" panose="05000000000000000000" pitchFamily="2" charset="2"/>
              <a:buChar char="Ø"/>
            </a:pPr>
            <a:r>
              <a:rPr lang="en-GB" sz="2400" dirty="0"/>
              <a:t>Partners are rigorously selected and validated through </a:t>
            </a:r>
            <a:r>
              <a:rPr lang="en-GB" sz="2400" dirty="0" err="1"/>
              <a:t>blockchain</a:t>
            </a:r>
            <a:r>
              <a:rPr lang="en-GB" sz="2400" dirty="0"/>
              <a:t> technology.</a:t>
            </a:r>
          </a:p>
          <a:p>
            <a:pPr marL="12700">
              <a:lnSpc>
                <a:spcPct val="100000"/>
              </a:lnSpc>
              <a:spcBef>
                <a:spcPts val="820"/>
              </a:spcBef>
            </a:pPr>
            <a:endParaRPr lang="it-IT" sz="2400" b="1" spc="-25" dirty="0" smtClean="0">
              <a:latin typeface="Calibri"/>
              <a:cs typeface="Calibri"/>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7583" y="0"/>
            <a:ext cx="2644418" cy="91440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37173"/>
            <a:ext cx="1574647" cy="11809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9968" y="561156"/>
            <a:ext cx="4684395" cy="1295868"/>
          </a:xfrm>
          <a:prstGeom prst="rect">
            <a:avLst/>
          </a:prstGeom>
        </p:spPr>
        <p:txBody>
          <a:bodyPr vert="horz" wrap="square" lIns="0" tIns="155575" rIns="0" bIns="0" rtlCol="0">
            <a:spAutoFit/>
          </a:bodyPr>
          <a:lstStyle/>
          <a:p>
            <a:pPr marL="299085" indent="-287020">
              <a:lnSpc>
                <a:spcPct val="100000"/>
              </a:lnSpc>
              <a:spcBef>
                <a:spcPts val="1225"/>
              </a:spcBef>
              <a:buClr>
                <a:srgbClr val="EC6336"/>
              </a:buClr>
              <a:buFont typeface="Arial"/>
              <a:buChar char="•"/>
              <a:tabLst>
                <a:tab pos="299085" algn="l"/>
                <a:tab pos="299720" algn="l"/>
              </a:tabLst>
            </a:pPr>
            <a:r>
              <a:rPr lang="en-GB" dirty="0"/>
              <a:t>Healthcare professionals</a:t>
            </a:r>
            <a:r>
              <a:rPr lang="en-GB" dirty="0" smtClean="0"/>
              <a:t>;</a:t>
            </a:r>
          </a:p>
          <a:p>
            <a:pPr marL="299085" indent="-287020">
              <a:lnSpc>
                <a:spcPct val="100000"/>
              </a:lnSpc>
              <a:spcBef>
                <a:spcPts val="1225"/>
              </a:spcBef>
              <a:buClr>
                <a:srgbClr val="EC6336"/>
              </a:buClr>
              <a:buFont typeface="Arial"/>
              <a:buChar char="•"/>
              <a:tabLst>
                <a:tab pos="299085" algn="l"/>
                <a:tab pos="299720" algn="l"/>
              </a:tabLst>
            </a:pPr>
            <a:r>
              <a:rPr lang="en-GB" dirty="0" smtClean="0"/>
              <a:t>Specialists;</a:t>
            </a:r>
          </a:p>
          <a:p>
            <a:pPr marL="299085" indent="-287020">
              <a:lnSpc>
                <a:spcPct val="100000"/>
              </a:lnSpc>
              <a:spcBef>
                <a:spcPts val="1225"/>
              </a:spcBef>
              <a:buClr>
                <a:srgbClr val="EC6336"/>
              </a:buClr>
              <a:buFont typeface="Arial"/>
              <a:buChar char="•"/>
              <a:tabLst>
                <a:tab pos="299085" algn="l"/>
                <a:tab pos="299720" algn="l"/>
              </a:tabLst>
            </a:pPr>
            <a:r>
              <a:rPr lang="en-GB" dirty="0" smtClean="0"/>
              <a:t>Public</a:t>
            </a:r>
            <a:r>
              <a:rPr lang="en-GB" dirty="0"/>
              <a:t>, private, and third-sector facilities</a:t>
            </a:r>
            <a:endParaRPr sz="1800" dirty="0">
              <a:latin typeface="Calibri"/>
              <a:cs typeface="Calibri"/>
            </a:endParaRPr>
          </a:p>
        </p:txBody>
      </p:sp>
      <p:sp>
        <p:nvSpPr>
          <p:cNvPr id="3" name="object 3"/>
          <p:cNvSpPr txBox="1"/>
          <p:nvPr/>
        </p:nvSpPr>
        <p:spPr>
          <a:xfrm>
            <a:off x="6877557" y="855345"/>
            <a:ext cx="4868545" cy="843821"/>
          </a:xfrm>
          <a:prstGeom prst="rect">
            <a:avLst/>
          </a:prstGeom>
        </p:spPr>
        <p:txBody>
          <a:bodyPr vert="horz" wrap="square" lIns="0" tIns="12700" rIns="0" bIns="0" rtlCol="0">
            <a:spAutoFit/>
          </a:bodyPr>
          <a:lstStyle/>
          <a:p>
            <a:pPr marL="299085" indent="-287020">
              <a:lnSpc>
                <a:spcPct val="100000"/>
              </a:lnSpc>
              <a:spcBef>
                <a:spcPts val="100"/>
              </a:spcBef>
              <a:buClr>
                <a:srgbClr val="EC6336"/>
              </a:buClr>
              <a:buFont typeface="Arial"/>
              <a:buChar char="•"/>
              <a:tabLst>
                <a:tab pos="299085" algn="l"/>
                <a:tab pos="299720" algn="l"/>
              </a:tabLst>
            </a:pPr>
            <a:r>
              <a:rPr lang="en-GB" dirty="0"/>
              <a:t>Patients who wish or need to receive services, traditional and niche medical treatments, including home-based care.</a:t>
            </a:r>
            <a:endParaRPr sz="1800" dirty="0">
              <a:latin typeface="Calibri"/>
              <a:cs typeface="Calibri"/>
            </a:endParaRPr>
          </a:p>
        </p:txBody>
      </p:sp>
      <p:sp>
        <p:nvSpPr>
          <p:cNvPr id="4" name="object 4"/>
          <p:cNvSpPr txBox="1"/>
          <p:nvPr/>
        </p:nvSpPr>
        <p:spPr>
          <a:xfrm>
            <a:off x="4134611" y="3262884"/>
            <a:ext cx="4034154" cy="719455"/>
          </a:xfrm>
          <a:prstGeom prst="rect">
            <a:avLst/>
          </a:prstGeom>
          <a:solidFill>
            <a:srgbClr val="408254"/>
          </a:solidFill>
          <a:ln w="12192">
            <a:solidFill>
              <a:srgbClr val="EC6336"/>
            </a:solidFill>
          </a:ln>
        </p:spPr>
        <p:txBody>
          <a:bodyPr vert="horz" wrap="square" lIns="0" tIns="3175" rIns="0" bIns="0" rtlCol="0">
            <a:spAutoFit/>
          </a:bodyPr>
          <a:lstStyle/>
          <a:p>
            <a:pPr>
              <a:lnSpc>
                <a:spcPct val="100000"/>
              </a:lnSpc>
              <a:spcBef>
                <a:spcPts val="25"/>
              </a:spcBef>
            </a:pPr>
            <a:endParaRPr sz="1400">
              <a:latin typeface="Times New Roman"/>
              <a:cs typeface="Times New Roman"/>
            </a:endParaRPr>
          </a:p>
          <a:p>
            <a:pPr marL="635" algn="ctr">
              <a:lnSpc>
                <a:spcPct val="100000"/>
              </a:lnSpc>
              <a:spcBef>
                <a:spcPts val="5"/>
              </a:spcBef>
            </a:pPr>
            <a:r>
              <a:rPr sz="1800" spc="-10" dirty="0">
                <a:solidFill>
                  <a:srgbClr val="FFFFFF"/>
                </a:solidFill>
                <a:latin typeface="Calibri"/>
                <a:cs typeface="Calibri"/>
              </a:rPr>
              <a:t>MARKETPLACE</a:t>
            </a:r>
            <a:endParaRPr sz="1800">
              <a:latin typeface="Calibri"/>
              <a:cs typeface="Calibri"/>
            </a:endParaRPr>
          </a:p>
        </p:txBody>
      </p:sp>
      <p:sp>
        <p:nvSpPr>
          <p:cNvPr id="5" name="object 5"/>
          <p:cNvSpPr txBox="1"/>
          <p:nvPr/>
        </p:nvSpPr>
        <p:spPr>
          <a:xfrm>
            <a:off x="5448046" y="2878327"/>
            <a:ext cx="140589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EC6336"/>
                </a:solidFill>
                <a:latin typeface="Calibri"/>
                <a:cs typeface="Calibri"/>
              </a:rPr>
              <a:t>Piattaforma</a:t>
            </a:r>
            <a:r>
              <a:rPr sz="1600" b="1" spc="-75" dirty="0">
                <a:solidFill>
                  <a:srgbClr val="EC6336"/>
                </a:solidFill>
                <a:latin typeface="Calibri"/>
                <a:cs typeface="Calibri"/>
              </a:rPr>
              <a:t> </a:t>
            </a:r>
            <a:r>
              <a:rPr sz="1600" b="1" spc="-25" dirty="0">
                <a:solidFill>
                  <a:srgbClr val="EC6336"/>
                </a:solidFill>
                <a:latin typeface="Calibri"/>
                <a:cs typeface="Calibri"/>
              </a:rPr>
              <a:t>4YH</a:t>
            </a:r>
            <a:endParaRPr sz="1600">
              <a:latin typeface="Calibri"/>
              <a:cs typeface="Calibri"/>
            </a:endParaRPr>
          </a:p>
        </p:txBody>
      </p:sp>
      <p:sp>
        <p:nvSpPr>
          <p:cNvPr id="6" name="object 6"/>
          <p:cNvSpPr txBox="1"/>
          <p:nvPr/>
        </p:nvSpPr>
        <p:spPr>
          <a:xfrm>
            <a:off x="4193794" y="4379798"/>
            <a:ext cx="3796665" cy="1090683"/>
          </a:xfrm>
          <a:prstGeom prst="rect">
            <a:avLst/>
          </a:prstGeom>
        </p:spPr>
        <p:txBody>
          <a:bodyPr vert="horz" wrap="square" lIns="0" tIns="13335" rIns="0" bIns="0" rtlCol="0">
            <a:spAutoFit/>
          </a:bodyPr>
          <a:lstStyle/>
          <a:p>
            <a:pPr marL="12700" marR="5080" indent="-1905" algn="ctr">
              <a:lnSpc>
                <a:spcPct val="100000"/>
              </a:lnSpc>
              <a:spcBef>
                <a:spcPts val="105"/>
              </a:spcBef>
            </a:pPr>
            <a:r>
              <a:rPr lang="en-GB" sz="1400" dirty="0"/>
              <a:t>On the portal, the user searches for and finds the desired service in just a few clicks. The search engine filters solutions based on geographical proximity and the type of assistance needed.</a:t>
            </a:r>
            <a:r>
              <a:rPr sz="1400" spc="-10" dirty="0" smtClean="0">
                <a:latin typeface="Calibri"/>
                <a:cs typeface="Calibri"/>
              </a:rPr>
              <a:t>.</a:t>
            </a:r>
            <a:endParaRPr sz="1400" dirty="0">
              <a:latin typeface="Calibri"/>
              <a:cs typeface="Calibri"/>
            </a:endParaRPr>
          </a:p>
        </p:txBody>
      </p:sp>
      <p:sp>
        <p:nvSpPr>
          <p:cNvPr id="16" name="object 16"/>
          <p:cNvSpPr/>
          <p:nvPr/>
        </p:nvSpPr>
        <p:spPr>
          <a:xfrm>
            <a:off x="9256776" y="4003547"/>
            <a:ext cx="1920239" cy="1199515"/>
          </a:xfrm>
          <a:custGeom>
            <a:avLst/>
            <a:gdLst/>
            <a:ahLst/>
            <a:cxnLst/>
            <a:rect l="l" t="t" r="r" b="b"/>
            <a:pathLst>
              <a:path w="1920240" h="1199514">
                <a:moveTo>
                  <a:pt x="0" y="1199388"/>
                </a:moveTo>
                <a:lnTo>
                  <a:pt x="1920239" y="1199388"/>
                </a:lnTo>
                <a:lnTo>
                  <a:pt x="1920239" y="0"/>
                </a:lnTo>
                <a:lnTo>
                  <a:pt x="0" y="0"/>
                </a:lnTo>
                <a:lnTo>
                  <a:pt x="0" y="1199388"/>
                </a:lnTo>
                <a:close/>
              </a:path>
            </a:pathLst>
          </a:custGeom>
          <a:ln w="19050">
            <a:solidFill>
              <a:srgbClr val="408254"/>
            </a:solidFill>
          </a:ln>
        </p:spPr>
        <p:txBody>
          <a:bodyPr wrap="square" lIns="0" tIns="0" rIns="0" bIns="0" rtlCol="0"/>
          <a:lstStyle/>
          <a:p>
            <a:endParaRPr/>
          </a:p>
        </p:txBody>
      </p:sp>
      <p:sp>
        <p:nvSpPr>
          <p:cNvPr id="17" name="object 17"/>
          <p:cNvSpPr txBox="1"/>
          <p:nvPr/>
        </p:nvSpPr>
        <p:spPr>
          <a:xfrm>
            <a:off x="9376155" y="4088879"/>
            <a:ext cx="1681480" cy="1120820"/>
          </a:xfrm>
          <a:prstGeom prst="rect">
            <a:avLst/>
          </a:prstGeom>
        </p:spPr>
        <p:txBody>
          <a:bodyPr vert="horz" wrap="square" lIns="0" tIns="12700" rIns="0" bIns="0" rtlCol="0">
            <a:spAutoFit/>
          </a:bodyPr>
          <a:lstStyle/>
          <a:p>
            <a:pPr marL="12700" marR="5080">
              <a:lnSpc>
                <a:spcPct val="100000"/>
              </a:lnSpc>
              <a:spcBef>
                <a:spcPts val="100"/>
              </a:spcBef>
            </a:pPr>
            <a:r>
              <a:rPr lang="en-GB" sz="1200" dirty="0"/>
              <a:t>Internal staff with specific expertise to assess patients' needs and allocate them to the most suitable professionals</a:t>
            </a:r>
            <a:endParaRPr sz="1200" dirty="0">
              <a:latin typeface="Calibri"/>
              <a:cs typeface="Calibri"/>
            </a:endParaRPr>
          </a:p>
        </p:txBody>
      </p:sp>
      <p:grpSp>
        <p:nvGrpSpPr>
          <p:cNvPr id="18" name="object 18"/>
          <p:cNvGrpSpPr/>
          <p:nvPr/>
        </p:nvGrpSpPr>
        <p:grpSpPr>
          <a:xfrm>
            <a:off x="8185404" y="3000755"/>
            <a:ext cx="2176780" cy="1092835"/>
            <a:chOff x="8185404" y="3000755"/>
            <a:chExt cx="2176780" cy="1092835"/>
          </a:xfrm>
        </p:grpSpPr>
        <p:pic>
          <p:nvPicPr>
            <p:cNvPr id="19" name="object 19"/>
            <p:cNvPicPr/>
            <p:nvPr/>
          </p:nvPicPr>
          <p:blipFill>
            <a:blip r:embed="rId2" cstate="print"/>
            <a:stretch>
              <a:fillRect/>
            </a:stretch>
          </p:blipFill>
          <p:spPr>
            <a:xfrm>
              <a:off x="9910572" y="3240023"/>
              <a:ext cx="451103" cy="451103"/>
            </a:xfrm>
            <a:prstGeom prst="rect">
              <a:avLst/>
            </a:prstGeom>
          </p:spPr>
        </p:pic>
        <p:sp>
          <p:nvSpPr>
            <p:cNvPr id="20" name="object 20"/>
            <p:cNvSpPr/>
            <p:nvPr/>
          </p:nvSpPr>
          <p:spPr>
            <a:xfrm>
              <a:off x="8191500" y="3006851"/>
              <a:ext cx="1079500" cy="1080770"/>
            </a:xfrm>
            <a:custGeom>
              <a:avLst/>
              <a:gdLst/>
              <a:ahLst/>
              <a:cxnLst/>
              <a:rect l="l" t="t" r="r" b="b"/>
              <a:pathLst>
                <a:path w="1079500" h="1080770">
                  <a:moveTo>
                    <a:pt x="1078992" y="0"/>
                  </a:moveTo>
                  <a:lnTo>
                    <a:pt x="809244" y="0"/>
                  </a:lnTo>
                  <a:lnTo>
                    <a:pt x="809244" y="473583"/>
                  </a:lnTo>
                  <a:lnTo>
                    <a:pt x="803902" y="519979"/>
                  </a:lnTo>
                  <a:lnTo>
                    <a:pt x="788685" y="562565"/>
                  </a:lnTo>
                  <a:lnTo>
                    <a:pt x="764806" y="600129"/>
                  </a:lnTo>
                  <a:lnTo>
                    <a:pt x="733479" y="631456"/>
                  </a:lnTo>
                  <a:lnTo>
                    <a:pt x="695915" y="655335"/>
                  </a:lnTo>
                  <a:lnTo>
                    <a:pt x="653329" y="670552"/>
                  </a:lnTo>
                  <a:lnTo>
                    <a:pt x="606932" y="675894"/>
                  </a:lnTo>
                  <a:lnTo>
                    <a:pt x="269748" y="675894"/>
                  </a:lnTo>
                  <a:lnTo>
                    <a:pt x="269748" y="541020"/>
                  </a:lnTo>
                  <a:lnTo>
                    <a:pt x="0" y="810768"/>
                  </a:lnTo>
                  <a:lnTo>
                    <a:pt x="269748" y="1080516"/>
                  </a:lnTo>
                  <a:lnTo>
                    <a:pt x="269748" y="945642"/>
                  </a:lnTo>
                  <a:lnTo>
                    <a:pt x="606932" y="945642"/>
                  </a:lnTo>
                  <a:lnTo>
                    <a:pt x="655201" y="943205"/>
                  </a:lnTo>
                  <a:lnTo>
                    <a:pt x="702075" y="936052"/>
                  </a:lnTo>
                  <a:lnTo>
                    <a:pt x="747316" y="924420"/>
                  </a:lnTo>
                  <a:lnTo>
                    <a:pt x="790688" y="908548"/>
                  </a:lnTo>
                  <a:lnTo>
                    <a:pt x="831953" y="888671"/>
                  </a:lnTo>
                  <a:lnTo>
                    <a:pt x="870874" y="865027"/>
                  </a:lnTo>
                  <a:lnTo>
                    <a:pt x="907214" y="837853"/>
                  </a:lnTo>
                  <a:lnTo>
                    <a:pt x="940736" y="807386"/>
                  </a:lnTo>
                  <a:lnTo>
                    <a:pt x="971203" y="773864"/>
                  </a:lnTo>
                  <a:lnTo>
                    <a:pt x="998377" y="737524"/>
                  </a:lnTo>
                  <a:lnTo>
                    <a:pt x="1022021" y="698603"/>
                  </a:lnTo>
                  <a:lnTo>
                    <a:pt x="1041898" y="657338"/>
                  </a:lnTo>
                  <a:lnTo>
                    <a:pt x="1057770" y="613966"/>
                  </a:lnTo>
                  <a:lnTo>
                    <a:pt x="1069402" y="568725"/>
                  </a:lnTo>
                  <a:lnTo>
                    <a:pt x="1076555" y="521851"/>
                  </a:lnTo>
                  <a:lnTo>
                    <a:pt x="1078992" y="473583"/>
                  </a:lnTo>
                  <a:lnTo>
                    <a:pt x="1078992" y="0"/>
                  </a:lnTo>
                  <a:close/>
                </a:path>
              </a:pathLst>
            </a:custGeom>
            <a:solidFill>
              <a:srgbClr val="1D9A78"/>
            </a:solidFill>
          </p:spPr>
          <p:txBody>
            <a:bodyPr wrap="square" lIns="0" tIns="0" rIns="0" bIns="0" rtlCol="0"/>
            <a:lstStyle/>
            <a:p>
              <a:endParaRPr/>
            </a:p>
          </p:txBody>
        </p:sp>
        <p:sp>
          <p:nvSpPr>
            <p:cNvPr id="21" name="object 21"/>
            <p:cNvSpPr/>
            <p:nvPr/>
          </p:nvSpPr>
          <p:spPr>
            <a:xfrm>
              <a:off x="8191500" y="3006851"/>
              <a:ext cx="1079500" cy="1080770"/>
            </a:xfrm>
            <a:custGeom>
              <a:avLst/>
              <a:gdLst/>
              <a:ahLst/>
              <a:cxnLst/>
              <a:rect l="l" t="t" r="r" b="b"/>
              <a:pathLst>
                <a:path w="1079500" h="1080770">
                  <a:moveTo>
                    <a:pt x="1078992" y="0"/>
                  </a:moveTo>
                  <a:lnTo>
                    <a:pt x="1078992" y="473583"/>
                  </a:lnTo>
                  <a:lnTo>
                    <a:pt x="1076555" y="521851"/>
                  </a:lnTo>
                  <a:lnTo>
                    <a:pt x="1069402" y="568725"/>
                  </a:lnTo>
                  <a:lnTo>
                    <a:pt x="1057770" y="613966"/>
                  </a:lnTo>
                  <a:lnTo>
                    <a:pt x="1041898" y="657338"/>
                  </a:lnTo>
                  <a:lnTo>
                    <a:pt x="1022021" y="698603"/>
                  </a:lnTo>
                  <a:lnTo>
                    <a:pt x="998377" y="737524"/>
                  </a:lnTo>
                  <a:lnTo>
                    <a:pt x="971203" y="773864"/>
                  </a:lnTo>
                  <a:lnTo>
                    <a:pt x="940736" y="807386"/>
                  </a:lnTo>
                  <a:lnTo>
                    <a:pt x="907214" y="837853"/>
                  </a:lnTo>
                  <a:lnTo>
                    <a:pt x="870874" y="865027"/>
                  </a:lnTo>
                  <a:lnTo>
                    <a:pt x="831953" y="888671"/>
                  </a:lnTo>
                  <a:lnTo>
                    <a:pt x="790688" y="908548"/>
                  </a:lnTo>
                  <a:lnTo>
                    <a:pt x="747316" y="924420"/>
                  </a:lnTo>
                  <a:lnTo>
                    <a:pt x="702075" y="936052"/>
                  </a:lnTo>
                  <a:lnTo>
                    <a:pt x="655201" y="943205"/>
                  </a:lnTo>
                  <a:lnTo>
                    <a:pt x="606932" y="945642"/>
                  </a:lnTo>
                  <a:lnTo>
                    <a:pt x="269748" y="945642"/>
                  </a:lnTo>
                  <a:lnTo>
                    <a:pt x="269748" y="1080516"/>
                  </a:lnTo>
                  <a:lnTo>
                    <a:pt x="0" y="810768"/>
                  </a:lnTo>
                  <a:lnTo>
                    <a:pt x="269748" y="541020"/>
                  </a:lnTo>
                  <a:lnTo>
                    <a:pt x="269748" y="675894"/>
                  </a:lnTo>
                  <a:lnTo>
                    <a:pt x="606932" y="675894"/>
                  </a:lnTo>
                  <a:lnTo>
                    <a:pt x="653329" y="670552"/>
                  </a:lnTo>
                  <a:lnTo>
                    <a:pt x="695915" y="655335"/>
                  </a:lnTo>
                  <a:lnTo>
                    <a:pt x="733479" y="631456"/>
                  </a:lnTo>
                  <a:lnTo>
                    <a:pt x="764806" y="600129"/>
                  </a:lnTo>
                  <a:lnTo>
                    <a:pt x="788685" y="562565"/>
                  </a:lnTo>
                  <a:lnTo>
                    <a:pt x="803902" y="519979"/>
                  </a:lnTo>
                  <a:lnTo>
                    <a:pt x="809244" y="473583"/>
                  </a:lnTo>
                  <a:lnTo>
                    <a:pt x="809244" y="0"/>
                  </a:lnTo>
                  <a:lnTo>
                    <a:pt x="1078992" y="0"/>
                  </a:lnTo>
                  <a:close/>
                </a:path>
              </a:pathLst>
            </a:custGeom>
            <a:ln w="12192">
              <a:solidFill>
                <a:srgbClr val="126F55"/>
              </a:solidFill>
            </a:ln>
          </p:spPr>
          <p:txBody>
            <a:bodyPr wrap="square" lIns="0" tIns="0" rIns="0" bIns="0" rtlCol="0"/>
            <a:lstStyle/>
            <a:p>
              <a:endParaRPr/>
            </a:p>
          </p:txBody>
        </p:sp>
      </p:grpSp>
      <p:sp>
        <p:nvSpPr>
          <p:cNvPr id="23" name="Rettangolo 22"/>
          <p:cNvSpPr/>
          <p:nvPr/>
        </p:nvSpPr>
        <p:spPr>
          <a:xfrm>
            <a:off x="703019" y="191823"/>
            <a:ext cx="1367041" cy="369332"/>
          </a:xfrm>
          <a:prstGeom prst="rect">
            <a:avLst/>
          </a:prstGeom>
        </p:spPr>
        <p:txBody>
          <a:bodyPr wrap="none">
            <a:spAutoFit/>
          </a:bodyPr>
          <a:lstStyle/>
          <a:p>
            <a:r>
              <a:rPr lang="it-IT" b="1" spc="-10" dirty="0" smtClean="0"/>
              <a:t>SOLUTION</a:t>
            </a:r>
            <a:endParaRPr lang="en-GB" b="1" dirty="0"/>
          </a:p>
        </p:txBody>
      </p:sp>
      <p:pic>
        <p:nvPicPr>
          <p:cNvPr id="24" name="Immagin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869" y="2028862"/>
            <a:ext cx="1143127" cy="857345"/>
          </a:xfrm>
          <a:prstGeom prst="rect">
            <a:avLst/>
          </a:prstGeom>
          <a:ln>
            <a:noFill/>
          </a:ln>
          <a:effectLst>
            <a:outerShdw blurRad="190500" algn="tl" rotWithShape="0">
              <a:srgbClr val="000000">
                <a:alpha val="70000"/>
              </a:srgbClr>
            </a:outerShdw>
          </a:effectLst>
        </p:spPr>
      </p:pic>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0439" y="0"/>
            <a:ext cx="2591562" cy="855345"/>
          </a:xfrm>
          <a:prstGeom prst="rect">
            <a:avLst/>
          </a:prstGeom>
        </p:spPr>
      </p:pic>
      <p:sp>
        <p:nvSpPr>
          <p:cNvPr id="22" name="Rettangolo 21"/>
          <p:cNvSpPr/>
          <p:nvPr/>
        </p:nvSpPr>
        <p:spPr>
          <a:xfrm>
            <a:off x="783059" y="4194036"/>
            <a:ext cx="2144418" cy="1015663"/>
          </a:xfrm>
          <a:prstGeom prst="rect">
            <a:avLst/>
          </a:prstGeom>
          <a:ln w="19050">
            <a:solidFill>
              <a:schemeClr val="accent3">
                <a:lumMod val="75000"/>
              </a:schemeClr>
            </a:solidFill>
          </a:ln>
        </p:spPr>
        <p:txBody>
          <a:bodyPr wrap="square">
            <a:spAutoFit/>
          </a:bodyPr>
          <a:lstStyle/>
          <a:p>
            <a:r>
              <a:rPr lang="en-GB" sz="1200" b="0" i="0" dirty="0" err="1" smtClean="0">
                <a:solidFill>
                  <a:srgbClr val="374151"/>
                </a:solidFill>
                <a:effectLst/>
                <a:latin typeface="Söhne"/>
              </a:rPr>
              <a:t>Blockchain</a:t>
            </a:r>
            <a:r>
              <a:rPr lang="en-GB" sz="1200" b="0" i="0" dirty="0" smtClean="0">
                <a:solidFill>
                  <a:srgbClr val="374151"/>
                </a:solidFill>
                <a:effectLst/>
                <a:latin typeface="Söhne"/>
              </a:rPr>
              <a:t> contracts useful for certifying the skills of professionals in the sector and ensuring the reliability of services.</a:t>
            </a:r>
            <a:endParaRPr lang="en-GB" sz="1200" dirty="0"/>
          </a:p>
        </p:txBody>
      </p:sp>
      <p:sp>
        <p:nvSpPr>
          <p:cNvPr id="26" name="CasellaDiTesto 25"/>
          <p:cNvSpPr txBox="1"/>
          <p:nvPr/>
        </p:nvSpPr>
        <p:spPr>
          <a:xfrm>
            <a:off x="854663" y="3855381"/>
            <a:ext cx="1215397" cy="253916"/>
          </a:xfrm>
          <a:prstGeom prst="rect">
            <a:avLst/>
          </a:prstGeom>
          <a:noFill/>
        </p:spPr>
        <p:txBody>
          <a:bodyPr wrap="none" rtlCol="0">
            <a:spAutoFit/>
          </a:bodyPr>
          <a:lstStyle/>
          <a:p>
            <a:r>
              <a:rPr lang="it-IT" sz="1050" b="1" dirty="0" smtClean="0"/>
              <a:t>CERTIFICATION</a:t>
            </a:r>
            <a:endParaRPr lang="en-GB" sz="1050" b="1" dirty="0"/>
          </a:p>
        </p:txBody>
      </p:sp>
      <p:sp>
        <p:nvSpPr>
          <p:cNvPr id="27" name="CasellaDiTesto 26"/>
          <p:cNvSpPr txBox="1"/>
          <p:nvPr/>
        </p:nvSpPr>
        <p:spPr>
          <a:xfrm>
            <a:off x="9172909" y="3691126"/>
            <a:ext cx="1407758" cy="253916"/>
          </a:xfrm>
          <a:prstGeom prst="rect">
            <a:avLst/>
          </a:prstGeom>
          <a:noFill/>
        </p:spPr>
        <p:txBody>
          <a:bodyPr wrap="none" rtlCol="0">
            <a:spAutoFit/>
          </a:bodyPr>
          <a:lstStyle/>
          <a:p>
            <a:r>
              <a:rPr lang="it-IT" sz="1050" b="1" dirty="0" smtClean="0"/>
              <a:t>OFFLINE ACTIVITY</a:t>
            </a:r>
            <a:endParaRPr lang="en-GB" sz="1050" b="1" dirty="0"/>
          </a:p>
        </p:txBody>
      </p:sp>
      <p:pic>
        <p:nvPicPr>
          <p:cNvPr id="1026" name="Picture 2" descr="Lucchetto chiuso con chiave immagine clipart. Scarica Gratis. | Creazi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027" y="3139468"/>
            <a:ext cx="631173" cy="631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751646648"/>
              </p:ext>
            </p:extLst>
          </p:nvPr>
        </p:nvGraphicFramePr>
        <p:xfrm>
          <a:off x="228600" y="571500"/>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4160040" y="3886200"/>
            <a:ext cx="1263487" cy="461665"/>
          </a:xfrm>
          <a:prstGeom prst="rect">
            <a:avLst/>
          </a:prstGeom>
          <a:noFill/>
        </p:spPr>
        <p:txBody>
          <a:bodyPr wrap="none" rtlCol="0">
            <a:spAutoFit/>
          </a:bodyPr>
          <a:lstStyle/>
          <a:p>
            <a:r>
              <a:rPr lang="it-IT" sz="2400" dirty="0" err="1" smtClean="0"/>
              <a:t>Fragility</a:t>
            </a:r>
            <a:endParaRPr lang="en-GB" sz="2400" dirty="0"/>
          </a:p>
        </p:txBody>
      </p:sp>
      <p:sp>
        <p:nvSpPr>
          <p:cNvPr id="4" name="CasellaDiTesto 3"/>
          <p:cNvSpPr txBox="1"/>
          <p:nvPr/>
        </p:nvSpPr>
        <p:spPr>
          <a:xfrm>
            <a:off x="533400" y="228600"/>
            <a:ext cx="2223686" cy="369332"/>
          </a:xfrm>
          <a:prstGeom prst="rect">
            <a:avLst/>
          </a:prstGeom>
          <a:noFill/>
        </p:spPr>
        <p:txBody>
          <a:bodyPr wrap="none" rtlCol="0">
            <a:spAutoFit/>
          </a:bodyPr>
          <a:lstStyle/>
          <a:p>
            <a:r>
              <a:rPr lang="it-IT" b="1" dirty="0" smtClean="0">
                <a:latin typeface="+mn-lt"/>
              </a:rPr>
              <a:t>WHO DO WE ADRESS</a:t>
            </a:r>
            <a:endParaRPr lang="en-GB" b="1" dirty="0">
              <a:latin typeface="+mn-lt"/>
            </a:endParaRPr>
          </a:p>
        </p:txBody>
      </p:sp>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6847" y="0"/>
            <a:ext cx="3085154" cy="1143000"/>
          </a:xfrm>
          <a:prstGeom prst="rect">
            <a:avLst/>
          </a:prstGeom>
        </p:spPr>
      </p:pic>
      <p:sp>
        <p:nvSpPr>
          <p:cNvPr id="6" name="CasellaDiTesto 5"/>
          <p:cNvSpPr txBox="1"/>
          <p:nvPr/>
        </p:nvSpPr>
        <p:spPr>
          <a:xfrm>
            <a:off x="9125320" y="2053441"/>
            <a:ext cx="2868202" cy="2862322"/>
          </a:xfrm>
          <a:prstGeom prst="rect">
            <a:avLst/>
          </a:prstGeom>
          <a:noFill/>
        </p:spPr>
        <p:txBody>
          <a:bodyPr wrap="square" rtlCol="0">
            <a:spAutoFit/>
          </a:bodyPr>
          <a:lstStyle/>
          <a:p>
            <a:pPr marL="285750" indent="-285750">
              <a:buFont typeface="Wingdings" panose="05000000000000000000" pitchFamily="2" charset="2"/>
              <a:buChar char="Ø"/>
            </a:pPr>
            <a:r>
              <a:rPr lang="en-GB" dirty="0"/>
              <a:t>Psychiatric patients</a:t>
            </a:r>
          </a:p>
          <a:p>
            <a:pPr marL="285750" indent="-285750">
              <a:buFont typeface="Wingdings" panose="05000000000000000000" pitchFamily="2" charset="2"/>
              <a:buChar char="Ø"/>
            </a:pPr>
            <a:r>
              <a:rPr lang="en-GB" dirty="0"/>
              <a:t>School-age youth affected by conditions</a:t>
            </a:r>
          </a:p>
          <a:p>
            <a:pPr marL="285750" indent="-285750">
              <a:buFont typeface="Wingdings" panose="05000000000000000000" pitchFamily="2" charset="2"/>
              <a:buChar char="Ø"/>
            </a:pPr>
            <a:r>
              <a:rPr lang="en-GB" dirty="0"/>
              <a:t>Families/individuals without support network</a:t>
            </a:r>
          </a:p>
          <a:p>
            <a:pPr marL="285750" indent="-285750">
              <a:buFont typeface="Wingdings" panose="05000000000000000000" pitchFamily="2" charset="2"/>
              <a:buChar char="Ø"/>
            </a:pPr>
            <a:r>
              <a:rPr lang="en-GB" dirty="0"/>
              <a:t>Caregivers</a:t>
            </a:r>
          </a:p>
          <a:p>
            <a:r>
              <a:rPr lang="it-IT" dirty="0" smtClean="0"/>
              <a:t> </a:t>
            </a:r>
          </a:p>
          <a:p>
            <a:endParaRPr lang="it-IT" dirty="0" smtClean="0"/>
          </a:p>
          <a:p>
            <a:endParaRPr lang="en-GB" dirty="0"/>
          </a:p>
        </p:txBody>
      </p:sp>
    </p:spTree>
    <p:extLst>
      <p:ext uri="{BB962C8B-B14F-4D97-AF65-F5344CB8AC3E}">
        <p14:creationId xmlns:p14="http://schemas.microsoft.com/office/powerpoint/2010/main" val="407280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83794" y="291525"/>
            <a:ext cx="4814570" cy="382797"/>
          </a:xfrm>
          <a:prstGeom prst="rect">
            <a:avLst/>
          </a:prstGeom>
        </p:spPr>
        <p:txBody>
          <a:bodyPr vert="horz" wrap="square" lIns="0" tIns="13335" rIns="0" bIns="0" rtlCol="0">
            <a:spAutoFit/>
          </a:bodyPr>
          <a:lstStyle/>
          <a:p>
            <a:pPr marL="12700">
              <a:lnSpc>
                <a:spcPct val="100000"/>
              </a:lnSpc>
              <a:spcBef>
                <a:spcPts val="105"/>
              </a:spcBef>
            </a:pPr>
            <a:r>
              <a:rPr lang="it-IT" b="0" dirty="0" smtClean="0"/>
              <a:t>BENEFITS FOR THE PHARMACY</a:t>
            </a:r>
            <a:endParaRPr sz="3200" dirty="0">
              <a:latin typeface="Calibri"/>
              <a:cs typeface="Calibri"/>
            </a:endParaRPr>
          </a:p>
        </p:txBody>
      </p:sp>
      <p:grpSp>
        <p:nvGrpSpPr>
          <p:cNvPr id="5" name="object 5"/>
          <p:cNvGrpSpPr/>
          <p:nvPr/>
        </p:nvGrpSpPr>
        <p:grpSpPr>
          <a:xfrm>
            <a:off x="2039574" y="480003"/>
            <a:ext cx="744220" cy="1213485"/>
            <a:chOff x="2516123" y="1772411"/>
            <a:chExt cx="744220" cy="1213485"/>
          </a:xfrm>
        </p:grpSpPr>
        <p:sp>
          <p:nvSpPr>
            <p:cNvPr id="6" name="object 6"/>
            <p:cNvSpPr/>
            <p:nvPr/>
          </p:nvSpPr>
          <p:spPr>
            <a:xfrm>
              <a:off x="2522219" y="2249423"/>
              <a:ext cx="731520" cy="730250"/>
            </a:xfrm>
            <a:custGeom>
              <a:avLst/>
              <a:gdLst/>
              <a:ahLst/>
              <a:cxnLst/>
              <a:rect l="l" t="t" r="r" b="b"/>
              <a:pathLst>
                <a:path w="731520" h="730250">
                  <a:moveTo>
                    <a:pt x="0" y="0"/>
                  </a:moveTo>
                  <a:lnTo>
                    <a:pt x="0" y="182879"/>
                  </a:lnTo>
                  <a:lnTo>
                    <a:pt x="2613" y="222802"/>
                  </a:lnTo>
                  <a:lnTo>
                    <a:pt x="10327" y="261931"/>
                  </a:lnTo>
                  <a:lnTo>
                    <a:pt x="22955" y="300110"/>
                  </a:lnTo>
                  <a:lnTo>
                    <a:pt x="40308" y="337183"/>
                  </a:lnTo>
                  <a:lnTo>
                    <a:pt x="62198" y="372992"/>
                  </a:lnTo>
                  <a:lnTo>
                    <a:pt x="88437" y="407383"/>
                  </a:lnTo>
                  <a:lnTo>
                    <a:pt x="118837" y="440198"/>
                  </a:lnTo>
                  <a:lnTo>
                    <a:pt x="153209" y="471281"/>
                  </a:lnTo>
                  <a:lnTo>
                    <a:pt x="191366" y="500475"/>
                  </a:lnTo>
                  <a:lnTo>
                    <a:pt x="233120" y="527624"/>
                  </a:lnTo>
                  <a:lnTo>
                    <a:pt x="278283" y="552571"/>
                  </a:lnTo>
                  <a:lnTo>
                    <a:pt x="326665" y="575161"/>
                  </a:lnTo>
                  <a:lnTo>
                    <a:pt x="378081" y="595236"/>
                  </a:lnTo>
                  <a:lnTo>
                    <a:pt x="432340" y="612640"/>
                  </a:lnTo>
                  <a:lnTo>
                    <a:pt x="489256" y="627217"/>
                  </a:lnTo>
                  <a:lnTo>
                    <a:pt x="548640" y="638810"/>
                  </a:lnTo>
                  <a:lnTo>
                    <a:pt x="548640" y="730250"/>
                  </a:lnTo>
                  <a:lnTo>
                    <a:pt x="731519" y="562355"/>
                  </a:lnTo>
                  <a:lnTo>
                    <a:pt x="548640" y="364489"/>
                  </a:lnTo>
                  <a:lnTo>
                    <a:pt x="548640" y="455929"/>
                  </a:lnTo>
                  <a:lnTo>
                    <a:pt x="489256" y="444337"/>
                  </a:lnTo>
                  <a:lnTo>
                    <a:pt x="432340" y="429760"/>
                  </a:lnTo>
                  <a:lnTo>
                    <a:pt x="378081" y="412356"/>
                  </a:lnTo>
                  <a:lnTo>
                    <a:pt x="326665" y="392281"/>
                  </a:lnTo>
                  <a:lnTo>
                    <a:pt x="278283" y="369691"/>
                  </a:lnTo>
                  <a:lnTo>
                    <a:pt x="233120" y="344744"/>
                  </a:lnTo>
                  <a:lnTo>
                    <a:pt x="191366" y="317595"/>
                  </a:lnTo>
                  <a:lnTo>
                    <a:pt x="153209" y="288401"/>
                  </a:lnTo>
                  <a:lnTo>
                    <a:pt x="118837" y="257318"/>
                  </a:lnTo>
                  <a:lnTo>
                    <a:pt x="88437" y="224503"/>
                  </a:lnTo>
                  <a:lnTo>
                    <a:pt x="62198" y="190112"/>
                  </a:lnTo>
                  <a:lnTo>
                    <a:pt x="40308" y="154303"/>
                  </a:lnTo>
                  <a:lnTo>
                    <a:pt x="22955" y="117230"/>
                  </a:lnTo>
                  <a:lnTo>
                    <a:pt x="10327" y="79051"/>
                  </a:lnTo>
                  <a:lnTo>
                    <a:pt x="2613" y="39922"/>
                  </a:lnTo>
                  <a:lnTo>
                    <a:pt x="0" y="0"/>
                  </a:lnTo>
                  <a:close/>
                </a:path>
              </a:pathLst>
            </a:custGeom>
            <a:solidFill>
              <a:srgbClr val="1D9A78"/>
            </a:solidFill>
          </p:spPr>
          <p:txBody>
            <a:bodyPr wrap="square" lIns="0" tIns="0" rIns="0" bIns="0" rtlCol="0"/>
            <a:lstStyle/>
            <a:p>
              <a:endParaRPr/>
            </a:p>
          </p:txBody>
        </p:sp>
        <p:sp>
          <p:nvSpPr>
            <p:cNvPr id="7" name="object 7"/>
            <p:cNvSpPr/>
            <p:nvPr/>
          </p:nvSpPr>
          <p:spPr>
            <a:xfrm>
              <a:off x="2522531" y="1778507"/>
              <a:ext cx="731520" cy="562610"/>
            </a:xfrm>
            <a:custGeom>
              <a:avLst/>
              <a:gdLst/>
              <a:ahLst/>
              <a:cxnLst/>
              <a:rect l="l" t="t" r="r" b="b"/>
              <a:pathLst>
                <a:path w="731520" h="562610">
                  <a:moveTo>
                    <a:pt x="731208" y="0"/>
                  </a:moveTo>
                  <a:lnTo>
                    <a:pt x="659881" y="2270"/>
                  </a:lnTo>
                  <a:lnTo>
                    <a:pt x="589222" y="9016"/>
                  </a:lnTo>
                  <a:lnTo>
                    <a:pt x="530831" y="18036"/>
                  </a:lnTo>
                  <a:lnTo>
                    <a:pt x="474670" y="29873"/>
                  </a:lnTo>
                  <a:lnTo>
                    <a:pt x="420884" y="44385"/>
                  </a:lnTo>
                  <a:lnTo>
                    <a:pt x="369623" y="61431"/>
                  </a:lnTo>
                  <a:lnTo>
                    <a:pt x="321035" y="80867"/>
                  </a:lnTo>
                  <a:lnTo>
                    <a:pt x="275268" y="102550"/>
                  </a:lnTo>
                  <a:lnTo>
                    <a:pt x="232470" y="126340"/>
                  </a:lnTo>
                  <a:lnTo>
                    <a:pt x="192789" y="152092"/>
                  </a:lnTo>
                  <a:lnTo>
                    <a:pt x="156373" y="179664"/>
                  </a:lnTo>
                  <a:lnTo>
                    <a:pt x="123370" y="208914"/>
                  </a:lnTo>
                  <a:lnTo>
                    <a:pt x="93928" y="239700"/>
                  </a:lnTo>
                  <a:lnTo>
                    <a:pt x="68197" y="271879"/>
                  </a:lnTo>
                  <a:lnTo>
                    <a:pt x="46322" y="305308"/>
                  </a:lnTo>
                  <a:lnTo>
                    <a:pt x="28454" y="339845"/>
                  </a:lnTo>
                  <a:lnTo>
                    <a:pt x="5327" y="411674"/>
                  </a:lnTo>
                  <a:lnTo>
                    <a:pt x="0" y="486224"/>
                  </a:lnTo>
                  <a:lnTo>
                    <a:pt x="4381" y="524163"/>
                  </a:lnTo>
                  <a:lnTo>
                    <a:pt x="13658" y="562355"/>
                  </a:lnTo>
                  <a:lnTo>
                    <a:pt x="27083" y="526177"/>
                  </a:lnTo>
                  <a:lnTo>
                    <a:pt x="44629" y="491242"/>
                  </a:lnTo>
                  <a:lnTo>
                    <a:pt x="66104" y="457649"/>
                  </a:lnTo>
                  <a:lnTo>
                    <a:pt x="91320" y="425500"/>
                  </a:lnTo>
                  <a:lnTo>
                    <a:pt x="120089" y="394893"/>
                  </a:lnTo>
                  <a:lnTo>
                    <a:pt x="152219" y="365929"/>
                  </a:lnTo>
                  <a:lnTo>
                    <a:pt x="187524" y="338708"/>
                  </a:lnTo>
                  <a:lnTo>
                    <a:pt x="225812" y="313329"/>
                  </a:lnTo>
                  <a:lnTo>
                    <a:pt x="266896" y="289893"/>
                  </a:lnTo>
                  <a:lnTo>
                    <a:pt x="310585" y="268499"/>
                  </a:lnTo>
                  <a:lnTo>
                    <a:pt x="356691" y="249249"/>
                  </a:lnTo>
                  <a:lnTo>
                    <a:pt x="405025" y="232240"/>
                  </a:lnTo>
                  <a:lnTo>
                    <a:pt x="455396" y="217574"/>
                  </a:lnTo>
                  <a:lnTo>
                    <a:pt x="507617" y="205351"/>
                  </a:lnTo>
                  <a:lnTo>
                    <a:pt x="561498" y="195669"/>
                  </a:lnTo>
                  <a:lnTo>
                    <a:pt x="616850" y="188631"/>
                  </a:lnTo>
                  <a:lnTo>
                    <a:pt x="673482" y="184334"/>
                  </a:lnTo>
                  <a:lnTo>
                    <a:pt x="731208" y="182879"/>
                  </a:lnTo>
                  <a:lnTo>
                    <a:pt x="731208" y="0"/>
                  </a:lnTo>
                  <a:close/>
                </a:path>
              </a:pathLst>
            </a:custGeom>
            <a:solidFill>
              <a:srgbClr val="177B5F"/>
            </a:solidFill>
          </p:spPr>
          <p:txBody>
            <a:bodyPr wrap="square" lIns="0" tIns="0" rIns="0" bIns="0" rtlCol="0"/>
            <a:lstStyle/>
            <a:p>
              <a:endParaRPr/>
            </a:p>
          </p:txBody>
        </p:sp>
        <p:sp>
          <p:nvSpPr>
            <p:cNvPr id="8" name="object 8"/>
            <p:cNvSpPr/>
            <p:nvPr/>
          </p:nvSpPr>
          <p:spPr>
            <a:xfrm>
              <a:off x="2522219" y="1778507"/>
              <a:ext cx="731520" cy="1201420"/>
            </a:xfrm>
            <a:custGeom>
              <a:avLst/>
              <a:gdLst/>
              <a:ahLst/>
              <a:cxnLst/>
              <a:rect l="l" t="t" r="r" b="b"/>
              <a:pathLst>
                <a:path w="731520" h="1201420">
                  <a:moveTo>
                    <a:pt x="0" y="470915"/>
                  </a:moveTo>
                  <a:lnTo>
                    <a:pt x="2613" y="510838"/>
                  </a:lnTo>
                  <a:lnTo>
                    <a:pt x="10327" y="549967"/>
                  </a:lnTo>
                  <a:lnTo>
                    <a:pt x="22955" y="588146"/>
                  </a:lnTo>
                  <a:lnTo>
                    <a:pt x="40308" y="625219"/>
                  </a:lnTo>
                  <a:lnTo>
                    <a:pt x="62198" y="661028"/>
                  </a:lnTo>
                  <a:lnTo>
                    <a:pt x="88437" y="695419"/>
                  </a:lnTo>
                  <a:lnTo>
                    <a:pt x="118837" y="728234"/>
                  </a:lnTo>
                  <a:lnTo>
                    <a:pt x="153209" y="759317"/>
                  </a:lnTo>
                  <a:lnTo>
                    <a:pt x="191366" y="788511"/>
                  </a:lnTo>
                  <a:lnTo>
                    <a:pt x="233120" y="815660"/>
                  </a:lnTo>
                  <a:lnTo>
                    <a:pt x="278283" y="840607"/>
                  </a:lnTo>
                  <a:lnTo>
                    <a:pt x="326665" y="863197"/>
                  </a:lnTo>
                  <a:lnTo>
                    <a:pt x="378081" y="883272"/>
                  </a:lnTo>
                  <a:lnTo>
                    <a:pt x="432340" y="900676"/>
                  </a:lnTo>
                  <a:lnTo>
                    <a:pt x="489256" y="915253"/>
                  </a:lnTo>
                  <a:lnTo>
                    <a:pt x="548640" y="926845"/>
                  </a:lnTo>
                  <a:lnTo>
                    <a:pt x="548640" y="835405"/>
                  </a:lnTo>
                  <a:lnTo>
                    <a:pt x="731519" y="1033271"/>
                  </a:lnTo>
                  <a:lnTo>
                    <a:pt x="548640" y="1201165"/>
                  </a:lnTo>
                  <a:lnTo>
                    <a:pt x="548640" y="1109726"/>
                  </a:lnTo>
                  <a:lnTo>
                    <a:pt x="489256" y="1098133"/>
                  </a:lnTo>
                  <a:lnTo>
                    <a:pt x="432340" y="1083556"/>
                  </a:lnTo>
                  <a:lnTo>
                    <a:pt x="378081" y="1066152"/>
                  </a:lnTo>
                  <a:lnTo>
                    <a:pt x="326665" y="1046077"/>
                  </a:lnTo>
                  <a:lnTo>
                    <a:pt x="278283" y="1023487"/>
                  </a:lnTo>
                  <a:lnTo>
                    <a:pt x="233120" y="998540"/>
                  </a:lnTo>
                  <a:lnTo>
                    <a:pt x="191366" y="971391"/>
                  </a:lnTo>
                  <a:lnTo>
                    <a:pt x="153209" y="942197"/>
                  </a:lnTo>
                  <a:lnTo>
                    <a:pt x="118837" y="911114"/>
                  </a:lnTo>
                  <a:lnTo>
                    <a:pt x="88437" y="878299"/>
                  </a:lnTo>
                  <a:lnTo>
                    <a:pt x="62198" y="843908"/>
                  </a:lnTo>
                  <a:lnTo>
                    <a:pt x="40308" y="808099"/>
                  </a:lnTo>
                  <a:lnTo>
                    <a:pt x="22955" y="771026"/>
                  </a:lnTo>
                  <a:lnTo>
                    <a:pt x="10327" y="732847"/>
                  </a:lnTo>
                  <a:lnTo>
                    <a:pt x="2613" y="693718"/>
                  </a:lnTo>
                  <a:lnTo>
                    <a:pt x="0" y="653795"/>
                  </a:lnTo>
                  <a:lnTo>
                    <a:pt x="0" y="470915"/>
                  </a:lnTo>
                  <a:lnTo>
                    <a:pt x="8695" y="398083"/>
                  </a:lnTo>
                  <a:lnTo>
                    <a:pt x="33914" y="328769"/>
                  </a:lnTo>
                  <a:lnTo>
                    <a:pt x="74356" y="263811"/>
                  </a:lnTo>
                  <a:lnTo>
                    <a:pt x="99878" y="233228"/>
                  </a:lnTo>
                  <a:lnTo>
                    <a:pt x="128718" y="204047"/>
                  </a:lnTo>
                  <a:lnTo>
                    <a:pt x="160713" y="176375"/>
                  </a:lnTo>
                  <a:lnTo>
                    <a:pt x="195700" y="150314"/>
                  </a:lnTo>
                  <a:lnTo>
                    <a:pt x="233516" y="125971"/>
                  </a:lnTo>
                  <a:lnTo>
                    <a:pt x="274000" y="103449"/>
                  </a:lnTo>
                  <a:lnTo>
                    <a:pt x="316987" y="82854"/>
                  </a:lnTo>
                  <a:lnTo>
                    <a:pt x="362316" y="64290"/>
                  </a:lnTo>
                  <a:lnTo>
                    <a:pt x="409824" y="47861"/>
                  </a:lnTo>
                  <a:lnTo>
                    <a:pt x="459349" y="33673"/>
                  </a:lnTo>
                  <a:lnTo>
                    <a:pt x="510726" y="21830"/>
                  </a:lnTo>
                  <a:lnTo>
                    <a:pt x="563795" y="12436"/>
                  </a:lnTo>
                  <a:lnTo>
                    <a:pt x="618392" y="5597"/>
                  </a:lnTo>
                  <a:lnTo>
                    <a:pt x="674354" y="1416"/>
                  </a:lnTo>
                  <a:lnTo>
                    <a:pt x="731519" y="0"/>
                  </a:lnTo>
                  <a:lnTo>
                    <a:pt x="731519" y="182879"/>
                  </a:lnTo>
                  <a:lnTo>
                    <a:pt x="673794" y="184334"/>
                  </a:lnTo>
                  <a:lnTo>
                    <a:pt x="617161" y="188631"/>
                  </a:lnTo>
                  <a:lnTo>
                    <a:pt x="561810" y="195669"/>
                  </a:lnTo>
                  <a:lnTo>
                    <a:pt x="507929" y="205351"/>
                  </a:lnTo>
                  <a:lnTo>
                    <a:pt x="455708" y="217574"/>
                  </a:lnTo>
                  <a:lnTo>
                    <a:pt x="405336" y="232240"/>
                  </a:lnTo>
                  <a:lnTo>
                    <a:pt x="357003" y="249249"/>
                  </a:lnTo>
                  <a:lnTo>
                    <a:pt x="310897" y="268499"/>
                  </a:lnTo>
                  <a:lnTo>
                    <a:pt x="267207" y="289893"/>
                  </a:lnTo>
                  <a:lnTo>
                    <a:pt x="226124" y="313329"/>
                  </a:lnTo>
                  <a:lnTo>
                    <a:pt x="187835" y="338708"/>
                  </a:lnTo>
                  <a:lnTo>
                    <a:pt x="152531" y="365929"/>
                  </a:lnTo>
                  <a:lnTo>
                    <a:pt x="120400" y="394893"/>
                  </a:lnTo>
                  <a:lnTo>
                    <a:pt x="91632" y="425500"/>
                  </a:lnTo>
                  <a:lnTo>
                    <a:pt x="66416" y="457649"/>
                  </a:lnTo>
                  <a:lnTo>
                    <a:pt x="44940" y="491242"/>
                  </a:lnTo>
                  <a:lnTo>
                    <a:pt x="27395" y="526177"/>
                  </a:lnTo>
                  <a:lnTo>
                    <a:pt x="13969" y="562355"/>
                  </a:lnTo>
                </a:path>
              </a:pathLst>
            </a:custGeom>
            <a:ln w="12192">
              <a:solidFill>
                <a:srgbClr val="126F55"/>
              </a:solidFill>
            </a:ln>
          </p:spPr>
          <p:txBody>
            <a:bodyPr wrap="square" lIns="0" tIns="0" rIns="0" bIns="0" rtlCol="0"/>
            <a:lstStyle/>
            <a:p>
              <a:endParaRPr/>
            </a:p>
          </p:txBody>
        </p:sp>
      </p:grpSp>
      <p:grpSp>
        <p:nvGrpSpPr>
          <p:cNvPr id="9" name="object 9"/>
          <p:cNvGrpSpPr/>
          <p:nvPr/>
        </p:nvGrpSpPr>
        <p:grpSpPr>
          <a:xfrm>
            <a:off x="6629400" y="434070"/>
            <a:ext cx="744220" cy="1213485"/>
            <a:chOff x="8884919" y="1772411"/>
            <a:chExt cx="744220" cy="1213485"/>
          </a:xfrm>
        </p:grpSpPr>
        <p:sp>
          <p:nvSpPr>
            <p:cNvPr id="10" name="object 10"/>
            <p:cNvSpPr/>
            <p:nvPr/>
          </p:nvSpPr>
          <p:spPr>
            <a:xfrm>
              <a:off x="8891015" y="2340863"/>
              <a:ext cx="731520" cy="638810"/>
            </a:xfrm>
            <a:custGeom>
              <a:avLst/>
              <a:gdLst/>
              <a:ahLst/>
              <a:cxnLst/>
              <a:rect l="l" t="t" r="r" b="b"/>
              <a:pathLst>
                <a:path w="731520" h="638810">
                  <a:moveTo>
                    <a:pt x="717550" y="0"/>
                  </a:moveTo>
                  <a:lnTo>
                    <a:pt x="703535" y="37475"/>
                  </a:lnTo>
                  <a:lnTo>
                    <a:pt x="685026" y="73721"/>
                  </a:lnTo>
                  <a:lnTo>
                    <a:pt x="662216" y="108605"/>
                  </a:lnTo>
                  <a:lnTo>
                    <a:pt x="635299" y="141995"/>
                  </a:lnTo>
                  <a:lnTo>
                    <a:pt x="604469" y="173758"/>
                  </a:lnTo>
                  <a:lnTo>
                    <a:pt x="569919" y="203760"/>
                  </a:lnTo>
                  <a:lnTo>
                    <a:pt x="531844" y="231870"/>
                  </a:lnTo>
                  <a:lnTo>
                    <a:pt x="490436" y="257954"/>
                  </a:lnTo>
                  <a:lnTo>
                    <a:pt x="445891" y="281880"/>
                  </a:lnTo>
                  <a:lnTo>
                    <a:pt x="398402" y="303515"/>
                  </a:lnTo>
                  <a:lnTo>
                    <a:pt x="348162" y="322726"/>
                  </a:lnTo>
                  <a:lnTo>
                    <a:pt x="295366" y="339381"/>
                  </a:lnTo>
                  <a:lnTo>
                    <a:pt x="240207" y="353346"/>
                  </a:lnTo>
                  <a:lnTo>
                    <a:pt x="182879" y="364489"/>
                  </a:lnTo>
                  <a:lnTo>
                    <a:pt x="182879" y="273050"/>
                  </a:lnTo>
                  <a:lnTo>
                    <a:pt x="0" y="470915"/>
                  </a:lnTo>
                  <a:lnTo>
                    <a:pt x="182879" y="638810"/>
                  </a:lnTo>
                  <a:lnTo>
                    <a:pt x="182879" y="547370"/>
                  </a:lnTo>
                  <a:lnTo>
                    <a:pt x="240960" y="536071"/>
                  </a:lnTo>
                  <a:lnTo>
                    <a:pt x="296552" y="521969"/>
                  </a:lnTo>
                  <a:lnTo>
                    <a:pt x="349507" y="505215"/>
                  </a:lnTo>
                  <a:lnTo>
                    <a:pt x="399678" y="485960"/>
                  </a:lnTo>
                  <a:lnTo>
                    <a:pt x="446916" y="464356"/>
                  </a:lnTo>
                  <a:lnTo>
                    <a:pt x="491074" y="440553"/>
                  </a:lnTo>
                  <a:lnTo>
                    <a:pt x="532004" y="414704"/>
                  </a:lnTo>
                  <a:lnTo>
                    <a:pt x="569558" y="386960"/>
                  </a:lnTo>
                  <a:lnTo>
                    <a:pt x="603588" y="357472"/>
                  </a:lnTo>
                  <a:lnTo>
                    <a:pt x="633947" y="326392"/>
                  </a:lnTo>
                  <a:lnTo>
                    <a:pt x="660486" y="293871"/>
                  </a:lnTo>
                  <a:lnTo>
                    <a:pt x="683057" y="260060"/>
                  </a:lnTo>
                  <a:lnTo>
                    <a:pt x="701514" y="225111"/>
                  </a:lnTo>
                  <a:lnTo>
                    <a:pt x="715707" y="189176"/>
                  </a:lnTo>
                  <a:lnTo>
                    <a:pt x="730712" y="114951"/>
                  </a:lnTo>
                  <a:lnTo>
                    <a:pt x="731228" y="76964"/>
                  </a:lnTo>
                  <a:lnTo>
                    <a:pt x="726890" y="38597"/>
                  </a:lnTo>
                  <a:lnTo>
                    <a:pt x="717550" y="0"/>
                  </a:lnTo>
                  <a:close/>
                </a:path>
              </a:pathLst>
            </a:custGeom>
            <a:solidFill>
              <a:srgbClr val="1D9A78"/>
            </a:solidFill>
          </p:spPr>
          <p:txBody>
            <a:bodyPr wrap="square" lIns="0" tIns="0" rIns="0" bIns="0" rtlCol="0"/>
            <a:lstStyle/>
            <a:p>
              <a:endParaRPr/>
            </a:p>
          </p:txBody>
        </p:sp>
        <p:sp>
          <p:nvSpPr>
            <p:cNvPr id="11" name="object 11"/>
            <p:cNvSpPr/>
            <p:nvPr/>
          </p:nvSpPr>
          <p:spPr>
            <a:xfrm>
              <a:off x="8891015" y="1778507"/>
              <a:ext cx="731520" cy="654050"/>
            </a:xfrm>
            <a:custGeom>
              <a:avLst/>
              <a:gdLst/>
              <a:ahLst/>
              <a:cxnLst/>
              <a:rect l="l" t="t" r="r" b="b"/>
              <a:pathLst>
                <a:path w="731520" h="654050">
                  <a:moveTo>
                    <a:pt x="0" y="0"/>
                  </a:moveTo>
                  <a:lnTo>
                    <a:pt x="0" y="182879"/>
                  </a:lnTo>
                  <a:lnTo>
                    <a:pt x="57165" y="184296"/>
                  </a:lnTo>
                  <a:lnTo>
                    <a:pt x="113127" y="188477"/>
                  </a:lnTo>
                  <a:lnTo>
                    <a:pt x="167724" y="195316"/>
                  </a:lnTo>
                  <a:lnTo>
                    <a:pt x="220793" y="204710"/>
                  </a:lnTo>
                  <a:lnTo>
                    <a:pt x="272170" y="216553"/>
                  </a:lnTo>
                  <a:lnTo>
                    <a:pt x="321695" y="230741"/>
                  </a:lnTo>
                  <a:lnTo>
                    <a:pt x="369203" y="247170"/>
                  </a:lnTo>
                  <a:lnTo>
                    <a:pt x="414532" y="265734"/>
                  </a:lnTo>
                  <a:lnTo>
                    <a:pt x="457519" y="286329"/>
                  </a:lnTo>
                  <a:lnTo>
                    <a:pt x="498003" y="308851"/>
                  </a:lnTo>
                  <a:lnTo>
                    <a:pt x="535819" y="333194"/>
                  </a:lnTo>
                  <a:lnTo>
                    <a:pt x="570806" y="359255"/>
                  </a:lnTo>
                  <a:lnTo>
                    <a:pt x="602801" y="386927"/>
                  </a:lnTo>
                  <a:lnTo>
                    <a:pt x="631641" y="416108"/>
                  </a:lnTo>
                  <a:lnTo>
                    <a:pt x="657163" y="446691"/>
                  </a:lnTo>
                  <a:lnTo>
                    <a:pt x="679206" y="478573"/>
                  </a:lnTo>
                  <a:lnTo>
                    <a:pt x="712198" y="545814"/>
                  </a:lnTo>
                  <a:lnTo>
                    <a:pt x="729318" y="616992"/>
                  </a:lnTo>
                  <a:lnTo>
                    <a:pt x="731519" y="653795"/>
                  </a:lnTo>
                  <a:lnTo>
                    <a:pt x="731519" y="470915"/>
                  </a:lnTo>
                  <a:lnTo>
                    <a:pt x="722824" y="398083"/>
                  </a:lnTo>
                  <a:lnTo>
                    <a:pt x="697605" y="328769"/>
                  </a:lnTo>
                  <a:lnTo>
                    <a:pt x="657163" y="263811"/>
                  </a:lnTo>
                  <a:lnTo>
                    <a:pt x="631641" y="233228"/>
                  </a:lnTo>
                  <a:lnTo>
                    <a:pt x="602801" y="204047"/>
                  </a:lnTo>
                  <a:lnTo>
                    <a:pt x="570806" y="176375"/>
                  </a:lnTo>
                  <a:lnTo>
                    <a:pt x="535819" y="150314"/>
                  </a:lnTo>
                  <a:lnTo>
                    <a:pt x="498003" y="125971"/>
                  </a:lnTo>
                  <a:lnTo>
                    <a:pt x="457519" y="103449"/>
                  </a:lnTo>
                  <a:lnTo>
                    <a:pt x="414532" y="82854"/>
                  </a:lnTo>
                  <a:lnTo>
                    <a:pt x="369203" y="64290"/>
                  </a:lnTo>
                  <a:lnTo>
                    <a:pt x="321695" y="47861"/>
                  </a:lnTo>
                  <a:lnTo>
                    <a:pt x="272170" y="33673"/>
                  </a:lnTo>
                  <a:lnTo>
                    <a:pt x="220793" y="21830"/>
                  </a:lnTo>
                  <a:lnTo>
                    <a:pt x="167724" y="12436"/>
                  </a:lnTo>
                  <a:lnTo>
                    <a:pt x="113127" y="5597"/>
                  </a:lnTo>
                  <a:lnTo>
                    <a:pt x="57165" y="1416"/>
                  </a:lnTo>
                  <a:lnTo>
                    <a:pt x="0" y="0"/>
                  </a:lnTo>
                  <a:close/>
                </a:path>
              </a:pathLst>
            </a:custGeom>
            <a:solidFill>
              <a:srgbClr val="177B5F"/>
            </a:solidFill>
          </p:spPr>
          <p:txBody>
            <a:bodyPr wrap="square" lIns="0" tIns="0" rIns="0" bIns="0" rtlCol="0"/>
            <a:lstStyle/>
            <a:p>
              <a:endParaRPr/>
            </a:p>
          </p:txBody>
        </p:sp>
        <p:sp>
          <p:nvSpPr>
            <p:cNvPr id="12" name="object 12"/>
            <p:cNvSpPr/>
            <p:nvPr/>
          </p:nvSpPr>
          <p:spPr>
            <a:xfrm>
              <a:off x="8891015" y="1778507"/>
              <a:ext cx="731520" cy="1201420"/>
            </a:xfrm>
            <a:custGeom>
              <a:avLst/>
              <a:gdLst/>
              <a:ahLst/>
              <a:cxnLst/>
              <a:rect l="l" t="t" r="r" b="b"/>
              <a:pathLst>
                <a:path w="731520" h="1201420">
                  <a:moveTo>
                    <a:pt x="731519" y="653795"/>
                  </a:moveTo>
                  <a:lnTo>
                    <a:pt x="722824" y="580963"/>
                  </a:lnTo>
                  <a:lnTo>
                    <a:pt x="697605" y="511649"/>
                  </a:lnTo>
                  <a:lnTo>
                    <a:pt x="657163" y="446691"/>
                  </a:lnTo>
                  <a:lnTo>
                    <a:pt x="631641" y="416108"/>
                  </a:lnTo>
                  <a:lnTo>
                    <a:pt x="602801" y="386927"/>
                  </a:lnTo>
                  <a:lnTo>
                    <a:pt x="570806" y="359255"/>
                  </a:lnTo>
                  <a:lnTo>
                    <a:pt x="535819" y="333194"/>
                  </a:lnTo>
                  <a:lnTo>
                    <a:pt x="498003" y="308851"/>
                  </a:lnTo>
                  <a:lnTo>
                    <a:pt x="457519" y="286329"/>
                  </a:lnTo>
                  <a:lnTo>
                    <a:pt x="414532" y="265734"/>
                  </a:lnTo>
                  <a:lnTo>
                    <a:pt x="369203" y="247170"/>
                  </a:lnTo>
                  <a:lnTo>
                    <a:pt x="321695" y="230741"/>
                  </a:lnTo>
                  <a:lnTo>
                    <a:pt x="272170" y="216553"/>
                  </a:lnTo>
                  <a:lnTo>
                    <a:pt x="220793" y="204710"/>
                  </a:lnTo>
                  <a:lnTo>
                    <a:pt x="167724" y="195316"/>
                  </a:lnTo>
                  <a:lnTo>
                    <a:pt x="113127" y="188477"/>
                  </a:lnTo>
                  <a:lnTo>
                    <a:pt x="57165" y="184296"/>
                  </a:lnTo>
                  <a:lnTo>
                    <a:pt x="0" y="182879"/>
                  </a:lnTo>
                  <a:lnTo>
                    <a:pt x="0" y="0"/>
                  </a:lnTo>
                  <a:lnTo>
                    <a:pt x="57165" y="1416"/>
                  </a:lnTo>
                  <a:lnTo>
                    <a:pt x="113127" y="5597"/>
                  </a:lnTo>
                  <a:lnTo>
                    <a:pt x="167724" y="12436"/>
                  </a:lnTo>
                  <a:lnTo>
                    <a:pt x="220793" y="21830"/>
                  </a:lnTo>
                  <a:lnTo>
                    <a:pt x="272170" y="33673"/>
                  </a:lnTo>
                  <a:lnTo>
                    <a:pt x="321695" y="47861"/>
                  </a:lnTo>
                  <a:lnTo>
                    <a:pt x="369203" y="64290"/>
                  </a:lnTo>
                  <a:lnTo>
                    <a:pt x="414532" y="82854"/>
                  </a:lnTo>
                  <a:lnTo>
                    <a:pt x="457519" y="103449"/>
                  </a:lnTo>
                  <a:lnTo>
                    <a:pt x="498003" y="125971"/>
                  </a:lnTo>
                  <a:lnTo>
                    <a:pt x="535819" y="150314"/>
                  </a:lnTo>
                  <a:lnTo>
                    <a:pt x="570806" y="176375"/>
                  </a:lnTo>
                  <a:lnTo>
                    <a:pt x="602801" y="204047"/>
                  </a:lnTo>
                  <a:lnTo>
                    <a:pt x="631641" y="233228"/>
                  </a:lnTo>
                  <a:lnTo>
                    <a:pt x="657163" y="263811"/>
                  </a:lnTo>
                  <a:lnTo>
                    <a:pt x="679206" y="295693"/>
                  </a:lnTo>
                  <a:lnTo>
                    <a:pt x="712198" y="362934"/>
                  </a:lnTo>
                  <a:lnTo>
                    <a:pt x="729318" y="434112"/>
                  </a:lnTo>
                  <a:lnTo>
                    <a:pt x="731519" y="470915"/>
                  </a:lnTo>
                  <a:lnTo>
                    <a:pt x="731519" y="653795"/>
                  </a:lnTo>
                  <a:lnTo>
                    <a:pt x="728906" y="693718"/>
                  </a:lnTo>
                  <a:lnTo>
                    <a:pt x="721192" y="732847"/>
                  </a:lnTo>
                  <a:lnTo>
                    <a:pt x="708564" y="771026"/>
                  </a:lnTo>
                  <a:lnTo>
                    <a:pt x="691211" y="808099"/>
                  </a:lnTo>
                  <a:lnTo>
                    <a:pt x="669321" y="843908"/>
                  </a:lnTo>
                  <a:lnTo>
                    <a:pt x="643082" y="878299"/>
                  </a:lnTo>
                  <a:lnTo>
                    <a:pt x="612682" y="911114"/>
                  </a:lnTo>
                  <a:lnTo>
                    <a:pt x="578310" y="942197"/>
                  </a:lnTo>
                  <a:lnTo>
                    <a:pt x="540153" y="971391"/>
                  </a:lnTo>
                  <a:lnTo>
                    <a:pt x="498399" y="998540"/>
                  </a:lnTo>
                  <a:lnTo>
                    <a:pt x="453236" y="1023487"/>
                  </a:lnTo>
                  <a:lnTo>
                    <a:pt x="404854" y="1046077"/>
                  </a:lnTo>
                  <a:lnTo>
                    <a:pt x="353438" y="1066152"/>
                  </a:lnTo>
                  <a:lnTo>
                    <a:pt x="299179" y="1083556"/>
                  </a:lnTo>
                  <a:lnTo>
                    <a:pt x="242263" y="1098133"/>
                  </a:lnTo>
                  <a:lnTo>
                    <a:pt x="182879" y="1109726"/>
                  </a:lnTo>
                  <a:lnTo>
                    <a:pt x="182879" y="1201165"/>
                  </a:lnTo>
                  <a:lnTo>
                    <a:pt x="0" y="1033271"/>
                  </a:lnTo>
                  <a:lnTo>
                    <a:pt x="182879" y="835405"/>
                  </a:lnTo>
                  <a:lnTo>
                    <a:pt x="182879" y="926845"/>
                  </a:lnTo>
                  <a:lnTo>
                    <a:pt x="240207" y="915702"/>
                  </a:lnTo>
                  <a:lnTo>
                    <a:pt x="295366" y="901737"/>
                  </a:lnTo>
                  <a:lnTo>
                    <a:pt x="348162" y="885082"/>
                  </a:lnTo>
                  <a:lnTo>
                    <a:pt x="398402" y="865871"/>
                  </a:lnTo>
                  <a:lnTo>
                    <a:pt x="445891" y="844236"/>
                  </a:lnTo>
                  <a:lnTo>
                    <a:pt x="490436" y="820310"/>
                  </a:lnTo>
                  <a:lnTo>
                    <a:pt x="531844" y="794226"/>
                  </a:lnTo>
                  <a:lnTo>
                    <a:pt x="569919" y="766116"/>
                  </a:lnTo>
                  <a:lnTo>
                    <a:pt x="604469" y="736114"/>
                  </a:lnTo>
                  <a:lnTo>
                    <a:pt x="635299" y="704351"/>
                  </a:lnTo>
                  <a:lnTo>
                    <a:pt x="662216" y="670961"/>
                  </a:lnTo>
                  <a:lnTo>
                    <a:pt x="685026" y="636077"/>
                  </a:lnTo>
                  <a:lnTo>
                    <a:pt x="703535" y="599831"/>
                  </a:lnTo>
                  <a:lnTo>
                    <a:pt x="717550" y="562355"/>
                  </a:lnTo>
                </a:path>
              </a:pathLst>
            </a:custGeom>
            <a:ln w="12192">
              <a:solidFill>
                <a:srgbClr val="126F55"/>
              </a:solidFill>
            </a:ln>
          </p:spPr>
          <p:txBody>
            <a:bodyPr wrap="square" lIns="0" tIns="0" rIns="0" bIns="0" rtlCol="0"/>
            <a:lstStyle/>
            <a:p>
              <a:endParaRPr/>
            </a:p>
          </p:txBody>
        </p:sp>
      </p:grpSp>
      <p:sp>
        <p:nvSpPr>
          <p:cNvPr id="15" name="Rettangolo 14"/>
          <p:cNvSpPr/>
          <p:nvPr/>
        </p:nvSpPr>
        <p:spPr>
          <a:xfrm>
            <a:off x="304800" y="1719168"/>
            <a:ext cx="11201400" cy="966483"/>
          </a:xfrm>
          <a:prstGeom prst="rect">
            <a:avLst/>
          </a:prstGeom>
        </p:spPr>
        <p:txBody>
          <a:bodyPr wrap="square">
            <a:spAutoFit/>
          </a:bodyPr>
          <a:lstStyle/>
          <a:p>
            <a:pPr>
              <a:lnSpc>
                <a:spcPct val="107000"/>
              </a:lnSpc>
              <a:spcAft>
                <a:spcPts val="800"/>
              </a:spcAft>
            </a:pPr>
            <a:r>
              <a:rPr lang="en-GB" dirty="0"/>
              <a:t>Participation in the 4YH service offers pharmacies several economic advantages, including income source diversification, access to new customers, collaboration with qualified professionals, utilization of consulting and digital marketing services, as well as enhancement of image and </a:t>
            </a:r>
            <a:r>
              <a:rPr lang="en-GB" dirty="0" smtClean="0"/>
              <a:t>reputation.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786" y="-1"/>
            <a:ext cx="3123215" cy="1157101"/>
          </a:xfrm>
          <a:prstGeom prst="rect">
            <a:avLst/>
          </a:prstGeom>
        </p:spPr>
      </p:pic>
      <p:pic>
        <p:nvPicPr>
          <p:cNvPr id="2" name="Immagine 1"/>
          <p:cNvPicPr>
            <a:picLocks noChangeAspect="1"/>
          </p:cNvPicPr>
          <p:nvPr/>
        </p:nvPicPr>
        <p:blipFill>
          <a:blip r:embed="rId3"/>
          <a:stretch>
            <a:fillRect/>
          </a:stretch>
        </p:blipFill>
        <p:spPr>
          <a:xfrm>
            <a:off x="8610600" y="2763233"/>
            <a:ext cx="3152775" cy="2242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Rettangolo 12"/>
          <p:cNvSpPr/>
          <p:nvPr/>
        </p:nvSpPr>
        <p:spPr>
          <a:xfrm>
            <a:off x="457200" y="2819400"/>
            <a:ext cx="7239000" cy="3539430"/>
          </a:xfrm>
          <a:prstGeom prst="rect">
            <a:avLst/>
          </a:prstGeom>
        </p:spPr>
        <p:txBody>
          <a:bodyPr wrap="square">
            <a:spAutoFit/>
          </a:bodyPr>
          <a:lstStyle/>
          <a:p>
            <a:pPr lvl="0"/>
            <a:r>
              <a:rPr lang="en-GB" sz="1600" dirty="0"/>
              <a:t>Expansion of service offerings: diversification of income sources and the ability to address specific patient needs by proposing integrated and customized solutions</a:t>
            </a:r>
            <a:r>
              <a:rPr lang="en-GB" sz="1600" dirty="0" smtClean="0"/>
              <a:t>.</a:t>
            </a:r>
          </a:p>
          <a:p>
            <a:pPr lvl="0"/>
            <a:endParaRPr lang="en-GB" sz="1600" dirty="0" smtClean="0"/>
          </a:p>
          <a:p>
            <a:pPr lvl="0"/>
            <a:r>
              <a:rPr lang="en-GB" sz="1600" dirty="0"/>
              <a:t>Shifting care models provide an opportunity for health system pharmacy leaders to reposition pharmacy as a growth </a:t>
            </a:r>
            <a:r>
              <a:rPr lang="en-GB" sz="1600" dirty="0" err="1"/>
              <a:t>center</a:t>
            </a:r>
            <a:r>
              <a:rPr lang="en-GB" sz="1600" dirty="0"/>
              <a:t> by creating new sources of revenue to supplement acute-care operations and allowing it to serve as a key enabler for improved patient access, outcomes, and care delivery. Diversifying revenue sources also insulates the health system from future market risks, such as declining hospital-based reimbursements, and could enable it to pursue greater risk-sharing and value-based arrangements with payers. Survey respondents in 2023 indicated that they would consider expanding or growing their ambulatory and specialty networks (85 percent), home infusion offerings (about 70 percent), and retail or mail order (about 60 percent).</a:t>
            </a:r>
            <a:endParaRPr lang="it-IT" sz="1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96233280"/>
              </p:ext>
            </p:extLst>
          </p:nvPr>
        </p:nvGraphicFramePr>
        <p:xfrm>
          <a:off x="436418" y="152400"/>
          <a:ext cx="11603182"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4"/>
          <p:cNvSpPr txBox="1">
            <a:spLocks noGrp="1"/>
          </p:cNvSpPr>
          <p:nvPr>
            <p:ph type="title"/>
          </p:nvPr>
        </p:nvSpPr>
        <p:spPr>
          <a:xfrm>
            <a:off x="127192" y="250874"/>
            <a:ext cx="1549208" cy="1121461"/>
          </a:xfrm>
          <a:prstGeom prst="rect">
            <a:avLst/>
          </a:prstGeom>
        </p:spPr>
        <p:txBody>
          <a:bodyPr vert="horz" wrap="square" lIns="0" tIns="13335" rIns="0" bIns="0" rtlCol="0">
            <a:spAutoFit/>
          </a:bodyPr>
          <a:lstStyle/>
          <a:p>
            <a:pPr marL="12700">
              <a:lnSpc>
                <a:spcPct val="100000"/>
              </a:lnSpc>
              <a:spcBef>
                <a:spcPts val="105"/>
              </a:spcBef>
            </a:pPr>
            <a:r>
              <a:rPr lang="it-IT" b="0" dirty="0"/>
              <a:t>BENEFITS FOR THE PHARMACY</a:t>
            </a:r>
            <a:endParaRPr dirty="0"/>
          </a:p>
        </p:txBody>
      </p:sp>
    </p:spTree>
    <p:extLst>
      <p:ext uri="{BB962C8B-B14F-4D97-AF65-F5344CB8AC3E}">
        <p14:creationId xmlns:p14="http://schemas.microsoft.com/office/powerpoint/2010/main" val="78687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TotalTime>
  <Words>926</Words>
  <Application>Microsoft Office PowerPoint</Application>
  <PresentationFormat>Widescreen</PresentationFormat>
  <Paragraphs>82</Paragraphs>
  <Slides>12</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Söhne</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OUR SOLUTION</vt:lpstr>
      <vt:lpstr>Presentazione standard di PowerPoint</vt:lpstr>
      <vt:lpstr>Presentazione standard di PowerPoint</vt:lpstr>
      <vt:lpstr>BENEFITS FOR THE PHARMACY</vt:lpstr>
      <vt:lpstr>BENEFITS FOR THE PHARMACY</vt:lpstr>
      <vt:lpstr>The global digital health (eHealth) market is estimated to grow in the coming years (by 2025) at a compound annual growth rate of 11%. The eHealth market includes categories such as eHealth Devices, eHealth Apps, Online Pharmacy, and Online Doctor Consultations. The latter categories have proven to be among the most substantial segments within the global telemedicine industry.</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PROBLEMA</dc:title>
  <dc:creator>MARIA GRAZIA FERRANDO</dc:creator>
  <cp:lastModifiedBy>Grazia</cp:lastModifiedBy>
  <cp:revision>164</cp:revision>
  <dcterms:created xsi:type="dcterms:W3CDTF">2023-05-23T16:40:06Z</dcterms:created>
  <dcterms:modified xsi:type="dcterms:W3CDTF">2024-09-27T16:22:12Z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2023-03-01T00:00:00Z</vt:filetime>
  </property>
  <property fmtid="{D5CDD505-2E9C-101B-9397-08002B2CF9AE}" pid="3" name="Creator">
    <vt:lpwstr>Microsoft® PowerPoint® 2016</vt:lpwstr>
  </property>
  <property fmtid="{D5CDD505-2E9C-101B-9397-08002B2CF9AE}" pid="4" name="LastSaved">
    <vt:filetime>2023-05-23T00:00:00Z</vt:filetime>
  </property>
  <property fmtid="{D5CDD505-2E9C-101B-9397-08002B2CF9AE}" pid="5" name="Producer">
    <vt:lpwstr>Microsoft® PowerPoint® 2016</vt:lpwstr>
  </property>
</Properties>
</file>